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256" r:id="rId2"/>
    <p:sldId id="490" r:id="rId3"/>
    <p:sldId id="470" r:id="rId4"/>
    <p:sldId id="483" r:id="rId5"/>
    <p:sldId id="495" r:id="rId6"/>
    <p:sldId id="451" r:id="rId7"/>
    <p:sldId id="452" r:id="rId8"/>
    <p:sldId id="473" r:id="rId9"/>
    <p:sldId id="454" r:id="rId10"/>
    <p:sldId id="472" r:id="rId11"/>
    <p:sldId id="482" r:id="rId12"/>
    <p:sldId id="460" r:id="rId13"/>
    <p:sldId id="461" r:id="rId14"/>
    <p:sldId id="474" r:id="rId15"/>
    <p:sldId id="462" r:id="rId16"/>
    <p:sldId id="496" r:id="rId17"/>
    <p:sldId id="493" r:id="rId18"/>
    <p:sldId id="492" r:id="rId19"/>
    <p:sldId id="466" r:id="rId20"/>
    <p:sldId id="475" r:id="rId21"/>
    <p:sldId id="476" r:id="rId22"/>
    <p:sldId id="497" r:id="rId23"/>
    <p:sldId id="505" r:id="rId24"/>
    <p:sldId id="506" r:id="rId25"/>
    <p:sldId id="499" r:id="rId26"/>
    <p:sldId id="502" r:id="rId27"/>
    <p:sldId id="480" r:id="rId28"/>
    <p:sldId id="487" r:id="rId29"/>
    <p:sldId id="504" r:id="rId30"/>
    <p:sldId id="477" r:id="rId31"/>
    <p:sldId id="507" r:id="rId32"/>
  </p:sldIdLst>
  <p:sldSz cx="9144000" cy="6858000" type="screen4x3"/>
  <p:notesSz cx="6797675" cy="99266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>
      <p:cViewPr varScale="1">
        <p:scale>
          <a:sx n="68" d="100"/>
          <a:sy n="68" d="100"/>
        </p:scale>
        <p:origin x="1264" y="68"/>
      </p:cViewPr>
      <p:guideLst>
        <p:guide orient="horz" pos="2160"/>
        <p:guide pos="2880"/>
      </p:guideLst>
    </p:cSldViewPr>
  </p:slideViewPr>
  <p:notesTextViewPr>
    <p:cViewPr>
      <p:scale>
        <a:sx n="75" d="100"/>
        <a:sy n="7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0C1815-FBF4-4FBE-8BEC-07EA1BDBBB0B}" type="datetimeFigureOut">
              <a:rPr lang="ko-KR" altLang="en-US" smtClean="0"/>
              <a:pPr/>
              <a:t>2020-11-05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01C4AE-BDA2-4AE8-B31F-7247532AE7B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47619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01C4AE-BDA2-4AE8-B31F-7247532AE7B9}" type="slidenum">
              <a:rPr lang="ko-KR" altLang="en-US" smtClean="0">
                <a:solidFill>
                  <a:prstClr val="black"/>
                </a:solidFill>
              </a:rPr>
              <a:pPr/>
              <a:t>4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51103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01C4AE-BDA2-4AE8-B31F-7247532AE7B9}" type="slidenum">
              <a:rPr lang="ko-KR" altLang="en-US" smtClean="0">
                <a:solidFill>
                  <a:prstClr val="black"/>
                </a:solidFill>
              </a:rPr>
              <a:pPr/>
              <a:t>11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4041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01C4AE-BDA2-4AE8-B31F-7247532AE7B9}" type="slidenum">
              <a:rPr lang="ko-KR" altLang="en-US" smtClean="0">
                <a:solidFill>
                  <a:prstClr val="black"/>
                </a:solidFill>
              </a:rPr>
              <a:pPr/>
              <a:t>22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17410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01C4AE-BDA2-4AE8-B31F-7247532AE7B9}" type="slidenum">
              <a:rPr lang="ko-KR" altLang="en-US" smtClean="0">
                <a:solidFill>
                  <a:prstClr val="black"/>
                </a:solidFill>
              </a:rPr>
              <a:pPr/>
              <a:t>23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12000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01C4AE-BDA2-4AE8-B31F-7247532AE7B9}" type="slidenum">
              <a:rPr lang="ko-KR" altLang="en-US" smtClean="0">
                <a:solidFill>
                  <a:prstClr val="black"/>
                </a:solidFill>
              </a:rPr>
              <a:pPr/>
              <a:t>24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95638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01C4AE-BDA2-4AE8-B31F-7247532AE7B9}" type="slidenum">
              <a:rPr lang="ko-KR" altLang="en-US" smtClean="0">
                <a:solidFill>
                  <a:prstClr val="black"/>
                </a:solidFill>
              </a:rPr>
              <a:pPr/>
              <a:t>27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15224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01C4AE-BDA2-4AE8-B31F-7247532AE7B9}" type="slidenum">
              <a:rPr lang="ko-KR" altLang="en-US" smtClean="0">
                <a:solidFill>
                  <a:prstClr val="black"/>
                </a:solidFill>
              </a:rPr>
              <a:pPr/>
              <a:t>29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1670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DADA28-9F9C-4A9C-9B0F-279AB93A3F34}" type="datetimeFigureOut">
              <a:rPr lang="ko-KR" altLang="en-US" smtClean="0"/>
              <a:pPr/>
              <a:t>2020-11-05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9E244-8DDD-4DD6-BB00-742B089CE91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37828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DADA28-9F9C-4A9C-9B0F-279AB93A3F34}" type="datetimeFigureOut">
              <a:rPr lang="ko-KR" altLang="en-US" smtClean="0"/>
              <a:pPr/>
              <a:t>2020-11-05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9E244-8DDD-4DD6-BB00-742B089CE91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99719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DADA28-9F9C-4A9C-9B0F-279AB93A3F34}" type="datetimeFigureOut">
              <a:rPr lang="ko-KR" altLang="en-US" smtClean="0"/>
              <a:pPr/>
              <a:t>2020-11-05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9E244-8DDD-4DD6-BB00-742B089CE91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17649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섹션 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7560840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2124744" y="764704"/>
            <a:ext cx="2339752" cy="0"/>
          </a:xfrm>
          <a:prstGeom prst="line">
            <a:avLst/>
          </a:prstGeom>
          <a:ln w="76200">
            <a:solidFill>
              <a:schemeClr val="accent5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4464496" y="764704"/>
            <a:ext cx="2339752" cy="0"/>
          </a:xfrm>
          <a:prstGeom prst="line">
            <a:avLst/>
          </a:prstGeom>
          <a:ln w="76200">
            <a:solidFill>
              <a:schemeClr val="accent5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>
            <a:off x="6804248" y="764704"/>
            <a:ext cx="2339752" cy="0"/>
          </a:xfrm>
          <a:prstGeom prst="line">
            <a:avLst/>
          </a:prstGeom>
          <a:ln w="76200">
            <a:solidFill>
              <a:schemeClr val="accent5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 userDrawn="1"/>
        </p:nvCxnSpPr>
        <p:spPr>
          <a:xfrm>
            <a:off x="0" y="764704"/>
            <a:ext cx="2339752" cy="0"/>
          </a:xfrm>
          <a:prstGeom prst="line">
            <a:avLst/>
          </a:prstGeom>
          <a:ln w="7620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내용 개체 틀 2"/>
          <p:cNvSpPr>
            <a:spLocks noGrp="1"/>
          </p:cNvSpPr>
          <p:nvPr>
            <p:ph idx="10"/>
          </p:nvPr>
        </p:nvSpPr>
        <p:spPr>
          <a:xfrm>
            <a:off x="179512" y="908720"/>
            <a:ext cx="8784976" cy="5688632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3">
                  <a:lumMod val="75000"/>
                </a:schemeClr>
              </a:buClr>
              <a:buFont typeface="Wingdings" pitchFamily="2" charset="2"/>
              <a:buChar char="n"/>
              <a:defRPr sz="2000" b="0">
                <a:latin typeface="+mn-ea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600"/>
            </a:lvl3pPr>
            <a:lvl4pPr marL="809625" indent="-180975">
              <a:spcAft>
                <a:spcPts val="300"/>
              </a:spcAft>
              <a:buSzPct val="96000"/>
              <a:defRPr sz="1400"/>
            </a:lvl4pPr>
            <a:lvl5pPr marL="990600" indent="-180975">
              <a:defRPr sz="14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634744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DADA28-9F9C-4A9C-9B0F-279AB93A3F34}" type="datetimeFigureOut">
              <a:rPr lang="ko-KR" altLang="en-US" smtClean="0"/>
              <a:pPr/>
              <a:t>2020-11-05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9E244-8DDD-4DD6-BB00-742B089CE91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71553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DADA28-9F9C-4A9C-9B0F-279AB93A3F34}" type="datetimeFigureOut">
              <a:rPr lang="ko-KR" altLang="en-US" smtClean="0"/>
              <a:pPr/>
              <a:t>2020-11-05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9E244-8DDD-4DD6-BB00-742B089CE91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46865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DADA28-9F9C-4A9C-9B0F-279AB93A3F34}" type="datetimeFigureOut">
              <a:rPr lang="ko-KR" altLang="en-US" smtClean="0"/>
              <a:pPr/>
              <a:t>2020-11-05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9E244-8DDD-4DD6-BB00-742B089CE91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72718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DADA28-9F9C-4A9C-9B0F-279AB93A3F34}" type="datetimeFigureOut">
              <a:rPr lang="ko-KR" altLang="en-US" smtClean="0"/>
              <a:pPr/>
              <a:t>2020-11-05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9E244-8DDD-4DD6-BB00-742B089CE91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09897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DADA28-9F9C-4A9C-9B0F-279AB93A3F34}" type="datetimeFigureOut">
              <a:rPr lang="ko-KR" altLang="en-US" smtClean="0"/>
              <a:pPr/>
              <a:t>2020-11-05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9E244-8DDD-4DD6-BB00-742B089CE91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59741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DADA28-9F9C-4A9C-9B0F-279AB93A3F34}" type="datetimeFigureOut">
              <a:rPr lang="ko-KR" altLang="en-US" smtClean="0"/>
              <a:pPr/>
              <a:t>2020-11-05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9E244-8DDD-4DD6-BB00-742B089CE91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92416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DADA28-9F9C-4A9C-9B0F-279AB93A3F34}" type="datetimeFigureOut">
              <a:rPr lang="ko-KR" altLang="en-US" smtClean="0"/>
              <a:pPr/>
              <a:t>2020-11-05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9E244-8DDD-4DD6-BB00-742B089CE91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42578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DADA28-9F9C-4A9C-9B0F-279AB93A3F34}" type="datetimeFigureOut">
              <a:rPr lang="ko-KR" altLang="en-US" smtClean="0"/>
              <a:pPr/>
              <a:t>2020-11-05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9E244-8DDD-4DD6-BB00-742B089CE91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02234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DADA28-9F9C-4A9C-9B0F-279AB93A3F34}" type="datetimeFigureOut">
              <a:rPr lang="ko-KR" altLang="en-US" smtClean="0"/>
              <a:pPr/>
              <a:t>2020-11-05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19E244-8DDD-4DD6-BB00-742B089CE91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48233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510.02855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jpg"/><Relationship Id="rId3" Type="http://schemas.openxmlformats.org/officeDocument/2006/relationships/image" Target="../media/image34.jpg"/><Relationship Id="rId7" Type="http://schemas.openxmlformats.org/officeDocument/2006/relationships/image" Target="../media/image38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jpg"/><Relationship Id="rId5" Type="http://schemas.openxmlformats.org/officeDocument/2006/relationships/image" Target="../media/image36.jpg"/><Relationship Id="rId4" Type="http://schemas.openxmlformats.org/officeDocument/2006/relationships/image" Target="../media/image35.jpg"/><Relationship Id="rId9" Type="http://schemas.openxmlformats.org/officeDocument/2006/relationships/image" Target="../media/image40.jp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958975"/>
            <a:ext cx="7772400" cy="1470025"/>
          </a:xfrm>
        </p:spPr>
        <p:txBody>
          <a:bodyPr>
            <a:normAutofit/>
          </a:bodyPr>
          <a:lstStyle/>
          <a:p>
            <a:r>
              <a:rPr lang="en-US" altLang="ko-KR" sz="3600" dirty="0" smtClean="0">
                <a:solidFill>
                  <a:schemeClr val="accent3">
                    <a:lumMod val="50000"/>
                  </a:schemeClr>
                </a:solidFill>
                <a:latin typeface="Arial" panose="020B0604020202020204" pitchFamily="34" charset="0"/>
                <a:ea typeface="궁서" panose="02030600000101010101" pitchFamily="18" charset="-127"/>
                <a:cs typeface="Arial" panose="020B0604020202020204" pitchFamily="34" charset="0"/>
              </a:rPr>
              <a:t>Convolutional Neural Network</a:t>
            </a:r>
            <a:endParaRPr lang="ko-KR" altLang="en-US" sz="3600" dirty="0">
              <a:solidFill>
                <a:schemeClr val="accent3">
                  <a:lumMod val="50000"/>
                </a:schemeClr>
              </a:solidFill>
              <a:latin typeface="Arial" panose="020B0604020202020204" pitchFamily="34" charset="0"/>
              <a:ea typeface="궁서" panose="02030600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altLang="ko-KR" sz="2400" u="sng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Prof. </a:t>
            </a:r>
            <a:r>
              <a:rPr lang="en-US" altLang="ko-KR" sz="2400" u="sng" dirty="0" err="1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Hyon</a:t>
            </a:r>
            <a:r>
              <a:rPr lang="en-US" altLang="ko-KR" sz="2400" u="sng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altLang="ko-KR" sz="2400" u="sng" dirty="0" err="1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Hee</a:t>
            </a:r>
            <a:r>
              <a:rPr lang="en-US" altLang="ko-KR" sz="2400" u="sng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 Kim</a:t>
            </a:r>
            <a:endParaRPr lang="en-US" altLang="ko-KR" sz="2400" dirty="0">
              <a:solidFill>
                <a:schemeClr val="tx1"/>
              </a:solidFill>
              <a:latin typeface="Calibri" pitchFamily="34" charset="0"/>
              <a:cs typeface="Calibri" pitchFamily="34" charset="0"/>
            </a:endParaRPr>
          </a:p>
          <a:p>
            <a:r>
              <a:rPr lang="en-US" altLang="ko-KR" sz="2000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Department of Statistics and Information Science, </a:t>
            </a:r>
          </a:p>
          <a:p>
            <a:r>
              <a:rPr lang="en-US" altLang="ko-KR" sz="2000" dirty="0" err="1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Dongduk</a:t>
            </a:r>
            <a:r>
              <a:rPr lang="en-US" altLang="ko-KR" sz="2000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 Women’s University</a:t>
            </a:r>
            <a:endParaRPr lang="ko-KR" altLang="en-US" sz="2000" dirty="0">
              <a:solidFill>
                <a:schemeClr val="tx1"/>
              </a:solidFill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433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6" r="1800" b="43342"/>
          <a:stretch/>
        </p:blipFill>
        <p:spPr>
          <a:xfrm>
            <a:off x="107504" y="908720"/>
            <a:ext cx="8928992" cy="4896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2179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404664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ko-KR" sz="3600" dirty="0" smtClean="0">
                <a:solidFill>
                  <a:schemeClr val="accent3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Contents</a:t>
            </a:r>
            <a:endParaRPr lang="ko-KR" altLang="en-US" sz="3600" dirty="0">
              <a:solidFill>
                <a:schemeClr val="accent3">
                  <a:lumMod val="50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79512" y="1916832"/>
            <a:ext cx="8784976" cy="4176464"/>
          </a:xfrm>
        </p:spPr>
        <p:txBody>
          <a:bodyPr>
            <a:normAutofit/>
          </a:bodyPr>
          <a:lstStyle/>
          <a:p>
            <a:r>
              <a:rPr lang="en-US" altLang="ko-KR" sz="28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Convolution Layer in CNN</a:t>
            </a:r>
          </a:p>
          <a:p>
            <a:endParaRPr lang="en-US" altLang="ko-KR" sz="28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ko-KR" sz="28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Pooling Layer in CNN </a:t>
            </a:r>
          </a:p>
          <a:p>
            <a:pPr marL="0" indent="0">
              <a:buNone/>
            </a:pPr>
            <a:endParaRPr lang="en-US" altLang="ko-KR" sz="2800" dirty="0" smtClean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ko-KR" sz="28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CNN Applications</a:t>
            </a:r>
          </a:p>
          <a:p>
            <a:endParaRPr lang="en-US" altLang="ko-KR" sz="28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ko-KR" sz="28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Practice with </a:t>
            </a:r>
            <a:r>
              <a:rPr lang="en-US" altLang="ko-KR" sz="28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Alzheimer’s </a:t>
            </a:r>
            <a:r>
              <a:rPr lang="en-US" altLang="ko-KR" sz="28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Disease Dataset</a:t>
            </a:r>
          </a:p>
          <a:p>
            <a:endParaRPr lang="en-US" altLang="ko-KR" sz="2800" dirty="0" smtClean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0956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4.3.2 </a:t>
            </a:r>
            <a:r>
              <a:rPr lang="ko-KR" alt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풀링층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836712"/>
            <a:ext cx="8784976" cy="576064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dirty="0" err="1" smtClean="0"/>
              <a:t>풀링</a:t>
            </a:r>
            <a:r>
              <a:rPr lang="ko-KR" altLang="en-US" dirty="0" smtClean="0"/>
              <a:t> 연산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[</a:t>
            </a:r>
            <a:r>
              <a:rPr lang="ko-KR" altLang="en-US" dirty="0" smtClean="0"/>
              <a:t>그림 </a:t>
            </a:r>
            <a:r>
              <a:rPr lang="en-US" altLang="ko-KR" dirty="0" smtClean="0"/>
              <a:t>4-16]</a:t>
            </a:r>
            <a:r>
              <a:rPr lang="ko-KR" altLang="en-US" dirty="0" smtClean="0"/>
              <a:t>은 최대 </a:t>
            </a:r>
            <a:r>
              <a:rPr lang="ko-KR" altLang="en-US" dirty="0" err="1" smtClean="0"/>
              <a:t>풀링</a:t>
            </a:r>
            <a:r>
              <a:rPr lang="ko-KR" altLang="en-US" dirty="0" smtClean="0"/>
              <a:t> 예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최대 </a:t>
            </a:r>
            <a:r>
              <a:rPr lang="ko-KR" altLang="en-US" dirty="0" err="1" smtClean="0"/>
              <a:t>풀링</a:t>
            </a:r>
            <a:r>
              <a:rPr lang="en-US" altLang="ko-KR" dirty="0" smtClean="0"/>
              <a:t>, </a:t>
            </a:r>
            <a:r>
              <a:rPr lang="ko-KR" altLang="en-US" dirty="0" smtClean="0"/>
              <a:t>평균 </a:t>
            </a:r>
            <a:r>
              <a:rPr lang="ko-KR" altLang="en-US" dirty="0" err="1" smtClean="0"/>
              <a:t>풀링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가중치 평균 </a:t>
            </a:r>
            <a:r>
              <a:rPr lang="ko-KR" altLang="en-US" dirty="0" err="1" smtClean="0"/>
              <a:t>풀링</a:t>
            </a:r>
            <a:r>
              <a:rPr lang="ko-KR" altLang="en-US" dirty="0" smtClean="0"/>
              <a:t> 등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보폭을 크게 하면 다운샘플링 효과</a:t>
            </a:r>
            <a:endParaRPr lang="en-US" altLang="ko-KR" dirty="0" smtClean="0"/>
          </a:p>
          <a:p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marL="266700" lvl="1" indent="0">
              <a:buNone/>
            </a:pPr>
            <a:endParaRPr lang="en-US" altLang="ko-KR" dirty="0" smtClean="0"/>
          </a:p>
          <a:p>
            <a:endParaRPr lang="en-US" altLang="ko-KR" dirty="0" smtClean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348880"/>
            <a:ext cx="3888432" cy="4128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39303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4.3.2 </a:t>
            </a:r>
            <a:r>
              <a:rPr lang="ko-KR" alt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풀링층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836712"/>
            <a:ext cx="8784976" cy="576064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dirty="0" err="1" smtClean="0"/>
              <a:t>풀링</a:t>
            </a:r>
            <a:r>
              <a:rPr lang="ko-KR" altLang="en-US" dirty="0" smtClean="0"/>
              <a:t> 연산의 특성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풀링은</a:t>
            </a:r>
            <a:r>
              <a:rPr lang="ko-KR" altLang="en-US" dirty="0" smtClean="0"/>
              <a:t> 상세 내용에서 요약통계를 추출함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매개변수가 없음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특징 </a:t>
            </a:r>
            <a:r>
              <a:rPr lang="ko-KR" altLang="en-US" dirty="0" err="1" smtClean="0"/>
              <a:t>맵의</a:t>
            </a:r>
            <a:r>
              <a:rPr lang="ko-KR" altLang="en-US" dirty="0" smtClean="0"/>
              <a:t> 수를 그대로 유지함</a:t>
            </a:r>
            <a:endParaRPr lang="en-US" altLang="ko-KR" dirty="0"/>
          </a:p>
          <a:p>
            <a:pPr lvl="1"/>
            <a:r>
              <a:rPr lang="ko-KR" altLang="en-US" dirty="0" smtClean="0"/>
              <a:t>작은 이동에 둔감 </a:t>
            </a:r>
            <a:r>
              <a:rPr lang="en-US" altLang="ko-KR" dirty="0" smtClean="0">
                <a:sym typeface="Wingdings" pitchFamily="2" charset="2"/>
              </a:rPr>
              <a:t> </a:t>
            </a:r>
            <a:r>
              <a:rPr lang="ko-KR" altLang="en-US" dirty="0" smtClean="0">
                <a:sym typeface="Wingdings" pitchFamily="2" charset="2"/>
              </a:rPr>
              <a:t>물체 인식이나 영상 검색 등에 효과적임</a:t>
            </a:r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marL="266700" lvl="1" indent="0">
              <a:buNone/>
            </a:pPr>
            <a:endParaRPr lang="en-US" altLang="ko-KR" dirty="0" smtClean="0"/>
          </a:p>
          <a:p>
            <a:endParaRPr lang="en-US" altLang="ko-KR" dirty="0" smtClean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2708919"/>
            <a:ext cx="2353047" cy="36938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79418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12578"/>
            <a:ext cx="7358335" cy="6845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344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전체 구조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836712"/>
            <a:ext cx="8784976" cy="576064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dirty="0" smtClean="0"/>
              <a:t>빌딩블록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CNN</a:t>
            </a:r>
            <a:r>
              <a:rPr lang="ko-KR" altLang="en-US" dirty="0" smtClean="0"/>
              <a:t>은 빌딩블록을 이어 붙여 깊은 구조를 </a:t>
            </a:r>
            <a:r>
              <a:rPr lang="ko-KR" altLang="en-US" dirty="0" err="1" smtClean="0"/>
              <a:t>만듬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[</a:t>
            </a:r>
            <a:r>
              <a:rPr lang="ko-KR" altLang="en-US" dirty="0" smtClean="0"/>
              <a:t>그림 </a:t>
            </a:r>
            <a:r>
              <a:rPr lang="en-US" altLang="ko-KR" dirty="0" smtClean="0"/>
              <a:t>4-18]</a:t>
            </a:r>
            <a:r>
              <a:rPr lang="ko-KR" altLang="en-US" dirty="0" smtClean="0"/>
              <a:t>은 전형적인 빌딩블록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컨볼루션층</a:t>
            </a:r>
            <a:r>
              <a:rPr lang="ko-KR" altLang="en-US" dirty="0" smtClean="0"/>
              <a:t> </a:t>
            </a:r>
            <a:r>
              <a:rPr lang="en-US" altLang="ko-KR" dirty="0" smtClean="0">
                <a:sym typeface="Wingdings" pitchFamily="2" charset="2"/>
              </a:rPr>
              <a:t> </a:t>
            </a:r>
            <a:r>
              <a:rPr lang="ko-KR" altLang="en-US" dirty="0" smtClean="0">
                <a:sym typeface="Wingdings" pitchFamily="2" charset="2"/>
              </a:rPr>
              <a:t>활성함수</a:t>
            </a:r>
            <a:r>
              <a:rPr lang="en-US" altLang="ko-KR" dirty="0" smtClean="0">
                <a:sym typeface="Wingdings" pitchFamily="2" charset="2"/>
              </a:rPr>
              <a:t>(</a:t>
            </a:r>
            <a:r>
              <a:rPr lang="ko-KR" altLang="en-US" dirty="0" smtClean="0">
                <a:sym typeface="Wingdings" pitchFamily="2" charset="2"/>
              </a:rPr>
              <a:t>주로 </a:t>
            </a:r>
            <a:r>
              <a:rPr lang="en-US" altLang="ko-KR" dirty="0" err="1" smtClean="0">
                <a:sym typeface="Wingdings" pitchFamily="2" charset="2"/>
              </a:rPr>
              <a:t>ReLU</a:t>
            </a:r>
            <a:r>
              <a:rPr lang="en-US" altLang="ko-KR" dirty="0" smtClean="0">
                <a:sym typeface="Wingdings" pitchFamily="2" charset="2"/>
              </a:rPr>
              <a:t> </a:t>
            </a:r>
            <a:r>
              <a:rPr lang="ko-KR" altLang="en-US" dirty="0" smtClean="0">
                <a:sym typeface="Wingdings" pitchFamily="2" charset="2"/>
              </a:rPr>
              <a:t>사용</a:t>
            </a:r>
            <a:r>
              <a:rPr lang="en-US" altLang="ko-KR" dirty="0" smtClean="0">
                <a:sym typeface="Wingdings" pitchFamily="2" charset="2"/>
              </a:rPr>
              <a:t>)  </a:t>
            </a:r>
            <a:r>
              <a:rPr lang="ko-KR" altLang="en-US" dirty="0" err="1" smtClean="0">
                <a:sym typeface="Wingdings" pitchFamily="2" charset="2"/>
              </a:rPr>
              <a:t>풀링층</a:t>
            </a:r>
            <a:endParaRPr lang="en-US" altLang="ko-KR" dirty="0"/>
          </a:p>
          <a:p>
            <a:pPr lvl="1"/>
            <a:r>
              <a:rPr lang="ko-KR" altLang="en-US" dirty="0" smtClean="0"/>
              <a:t>다중 </a:t>
            </a:r>
            <a:r>
              <a:rPr lang="ko-KR" altLang="en-US" dirty="0" err="1" smtClean="0"/>
              <a:t>커널을</a:t>
            </a:r>
            <a:r>
              <a:rPr lang="ko-KR" altLang="en-US" dirty="0" smtClean="0"/>
              <a:t> 사용하여 다중 특징 </a:t>
            </a:r>
            <a:r>
              <a:rPr lang="ko-KR" altLang="en-US" dirty="0" err="1" smtClean="0"/>
              <a:t>맵을</a:t>
            </a:r>
            <a:r>
              <a:rPr lang="ko-KR" altLang="en-US" dirty="0" smtClean="0"/>
              <a:t> 추출함</a:t>
            </a:r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marL="266700" lvl="1" indent="0">
              <a:buNone/>
            </a:pPr>
            <a:endParaRPr lang="en-US" altLang="ko-KR" dirty="0" smtClean="0"/>
          </a:p>
          <a:p>
            <a:endParaRPr lang="en-US" altLang="ko-KR" dirty="0" smtClean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192" y="2348880"/>
            <a:ext cx="6493578" cy="3960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15781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for pos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484" y="1988840"/>
            <a:ext cx="8900516" cy="4764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MNIST 데이터베이스 - 위키백과, 우리 모두의 백과사전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72" y="2635"/>
            <a:ext cx="3909973" cy="2376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38291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딥러닝은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왜 강력한가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?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dirty="0" smtClean="0"/>
              <a:t>전체 과정을 동시에 최적화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고전적인 방법에서는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[</a:t>
            </a:r>
            <a:r>
              <a:rPr lang="ko-KR" altLang="en-US" dirty="0" smtClean="0"/>
              <a:t>그림 </a:t>
            </a:r>
            <a:r>
              <a:rPr lang="en-US" altLang="ko-KR" dirty="0" smtClean="0"/>
              <a:t>4-37]</a:t>
            </a:r>
            <a:r>
              <a:rPr lang="ko-KR" altLang="en-US" dirty="0" smtClean="0"/>
              <a:t>처럼 분할</a:t>
            </a:r>
            <a:r>
              <a:rPr lang="en-US" altLang="ko-KR" dirty="0" smtClean="0"/>
              <a:t>, </a:t>
            </a:r>
            <a:r>
              <a:rPr lang="ko-KR" altLang="en-US" dirty="0" smtClean="0">
                <a:sym typeface="Wingdings" pitchFamily="2" charset="2"/>
              </a:rPr>
              <a:t>특징 추출</a:t>
            </a:r>
            <a:r>
              <a:rPr lang="en-US" altLang="ko-KR" dirty="0" smtClean="0">
                <a:sym typeface="Wingdings" pitchFamily="2" charset="2"/>
              </a:rPr>
              <a:t>, </a:t>
            </a:r>
            <a:r>
              <a:rPr lang="ko-KR" altLang="en-US" dirty="0" smtClean="0">
                <a:sym typeface="Wingdings" pitchFamily="2" charset="2"/>
              </a:rPr>
              <a:t>분류를 따로 구현한 다음 이어 붙임</a:t>
            </a:r>
            <a:endParaRPr lang="en-US" altLang="ko-KR" dirty="0" smtClean="0">
              <a:sym typeface="Wingdings" pitchFamily="2" charset="2"/>
            </a:endParaRPr>
          </a:p>
          <a:p>
            <a:pPr lvl="2"/>
            <a:r>
              <a:rPr lang="ko-KR" altLang="en-US" dirty="0" smtClean="0">
                <a:sym typeface="Wingdings" pitchFamily="2" charset="2"/>
              </a:rPr>
              <a:t>사람의 직관에 따르므로 성능 한계</a:t>
            </a:r>
            <a:r>
              <a:rPr lang="en-US" altLang="ko-KR" dirty="0" smtClean="0">
                <a:sym typeface="Wingdings" pitchFamily="2" charset="2"/>
              </a:rPr>
              <a:t>. </a:t>
            </a:r>
            <a:r>
              <a:rPr lang="ko-KR" altLang="en-US" dirty="0" smtClean="0">
                <a:sym typeface="Wingdings" pitchFamily="2" charset="2"/>
              </a:rPr>
              <a:t>인식 대상이 달라지면 새로 설계해야 함</a:t>
            </a:r>
            <a:endParaRPr lang="en-US" altLang="ko-KR" dirty="0" smtClean="0">
              <a:sym typeface="Wingdings" pitchFamily="2" charset="2"/>
            </a:endParaRPr>
          </a:p>
          <a:p>
            <a:pPr lvl="2"/>
            <a:endParaRPr lang="en-US" altLang="ko-KR" dirty="0">
              <a:sym typeface="Wingdings" pitchFamily="2" charset="2"/>
            </a:endParaRPr>
          </a:p>
          <a:p>
            <a:pPr lvl="2"/>
            <a:endParaRPr lang="en-US" altLang="ko-KR" dirty="0" smtClean="0">
              <a:sym typeface="Wingdings" pitchFamily="2" charset="2"/>
            </a:endParaRPr>
          </a:p>
          <a:p>
            <a:pPr lvl="2"/>
            <a:endParaRPr lang="en-US" altLang="ko-KR" dirty="0">
              <a:sym typeface="Wingdings" pitchFamily="2" charset="2"/>
            </a:endParaRPr>
          </a:p>
          <a:p>
            <a:pPr lvl="2"/>
            <a:endParaRPr lang="en-US" altLang="ko-KR" dirty="0" smtClean="0">
              <a:sym typeface="Wingdings" pitchFamily="2" charset="2"/>
            </a:endParaRPr>
          </a:p>
          <a:p>
            <a:pPr lvl="2"/>
            <a:endParaRPr lang="en-US" altLang="ko-KR" dirty="0">
              <a:sym typeface="Wingdings" pitchFamily="2" charset="2"/>
            </a:endParaRPr>
          </a:p>
          <a:p>
            <a:pPr lvl="2"/>
            <a:endParaRPr lang="en-US" altLang="ko-KR" dirty="0" smtClean="0">
              <a:sym typeface="Wingdings" pitchFamily="2" charset="2"/>
            </a:endParaRPr>
          </a:p>
          <a:p>
            <a:pPr lvl="1"/>
            <a:r>
              <a:rPr lang="ko-KR" altLang="en-US" dirty="0" err="1" smtClean="0">
                <a:sym typeface="Wingdings" pitchFamily="2" charset="2"/>
              </a:rPr>
              <a:t>딥러닝은</a:t>
            </a:r>
            <a:r>
              <a:rPr lang="ko-KR" altLang="en-US" dirty="0" smtClean="0">
                <a:sym typeface="Wingdings" pitchFamily="2" charset="2"/>
              </a:rPr>
              <a:t> 전체 과정을 동시에 최적화 </a:t>
            </a:r>
            <a:r>
              <a:rPr lang="en-US" altLang="ko-KR" dirty="0" smtClean="0">
                <a:sym typeface="Wingdings" pitchFamily="2" charset="2"/>
              </a:rPr>
              <a:t>(</a:t>
            </a:r>
            <a:r>
              <a:rPr lang="ko-KR" altLang="en-US" dirty="0" smtClean="0">
                <a:sym typeface="Wingdings" pitchFamily="2" charset="2"/>
              </a:rPr>
              <a:t>통째 학습이라 부름</a:t>
            </a:r>
            <a:r>
              <a:rPr lang="en-US" altLang="ko-KR" dirty="0" smtClean="0">
                <a:sym typeface="Wingdings" pitchFamily="2" charset="2"/>
              </a:rPr>
              <a:t>)</a:t>
            </a:r>
          </a:p>
          <a:p>
            <a:pPr lvl="1">
              <a:lnSpc>
                <a:spcPct val="150000"/>
              </a:lnSpc>
            </a:pPr>
            <a:endParaRPr lang="en-US" altLang="ko-KR" dirty="0" smtClean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 smtClean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 lvl="2">
              <a:lnSpc>
                <a:spcPct val="150000"/>
              </a:lnSpc>
            </a:pPr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2"/>
            <a:endParaRPr lang="en-US" altLang="ko-KR" dirty="0" smtClean="0"/>
          </a:p>
          <a:p>
            <a:pPr lvl="1"/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2488054"/>
            <a:ext cx="7127329" cy="15305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630" y="4797152"/>
            <a:ext cx="3336736" cy="1716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971600" y="4725144"/>
            <a:ext cx="2952328" cy="1584176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/>
          <p:cNvCxnSpPr/>
          <p:nvPr/>
        </p:nvCxnSpPr>
        <p:spPr>
          <a:xfrm flipH="1" flipV="1">
            <a:off x="3931281" y="5877272"/>
            <a:ext cx="712727" cy="169168"/>
          </a:xfrm>
          <a:prstGeom prst="straightConnector1">
            <a:avLst/>
          </a:prstGeom>
          <a:ln w="2540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644008" y="5805264"/>
            <a:ext cx="1944216" cy="4572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ko-KR" altLang="en-US" dirty="0" err="1" smtClean="0"/>
              <a:t>딥러닝이</a:t>
            </a:r>
            <a:r>
              <a:rPr lang="en-US" altLang="ko-KR" dirty="0" smtClean="0"/>
              <a:t> </a:t>
            </a:r>
            <a:r>
              <a:rPr lang="ko-KR" altLang="en-US" dirty="0" smtClean="0"/>
              <a:t>최적화</a:t>
            </a:r>
          </a:p>
        </p:txBody>
      </p:sp>
    </p:spTree>
    <p:extLst>
      <p:ext uri="{BB962C8B-B14F-4D97-AF65-F5344CB8AC3E}">
        <p14:creationId xmlns:p14="http://schemas.microsoft.com/office/powerpoint/2010/main" val="126004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339" y="1574704"/>
            <a:ext cx="8217322" cy="3708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3089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딥러닝은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왜 강력한가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?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깊이의 중요성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점선은 </a:t>
            </a:r>
            <a:r>
              <a:rPr lang="en-US" altLang="ko-KR" dirty="0" smtClean="0"/>
              <a:t>20</a:t>
            </a:r>
            <a:r>
              <a:rPr lang="ko-KR" altLang="en-US" dirty="0" smtClean="0"/>
              <a:t>개 </a:t>
            </a:r>
            <a:r>
              <a:rPr lang="ko-KR" altLang="en-US" dirty="0" err="1" smtClean="0"/>
              <a:t>노드를</a:t>
            </a:r>
            <a:r>
              <a:rPr lang="ko-KR" altLang="en-US" dirty="0" smtClean="0"/>
              <a:t> 가진 </a:t>
            </a:r>
            <a:r>
              <a:rPr lang="ko-KR" altLang="en-US" dirty="0" err="1" smtClean="0"/>
              <a:t>은닉층</a:t>
            </a:r>
            <a:r>
              <a:rPr lang="ko-KR" altLang="en-US" dirty="0" smtClean="0"/>
              <a:t> 하나 짜리 신경망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 smtClean="0">
                <a:sym typeface="Wingdings" pitchFamily="2" charset="2"/>
              </a:rPr>
              <a:t>실선은 각각 </a:t>
            </a:r>
            <a:r>
              <a:rPr lang="en-US" altLang="ko-KR" dirty="0" smtClean="0">
                <a:sym typeface="Wingdings" pitchFamily="2" charset="2"/>
              </a:rPr>
              <a:t>10</a:t>
            </a:r>
            <a:r>
              <a:rPr lang="ko-KR" altLang="en-US" dirty="0" smtClean="0">
                <a:sym typeface="Wingdings" pitchFamily="2" charset="2"/>
              </a:rPr>
              <a:t>개 노드를 가진 </a:t>
            </a:r>
            <a:r>
              <a:rPr lang="ko-KR" altLang="en-US" dirty="0" err="1" smtClean="0">
                <a:sym typeface="Wingdings" pitchFamily="2" charset="2"/>
              </a:rPr>
              <a:t>은닉층</a:t>
            </a:r>
            <a:r>
              <a:rPr lang="ko-KR" altLang="en-US" dirty="0" smtClean="0">
                <a:sym typeface="Wingdings" pitchFamily="2" charset="2"/>
              </a:rPr>
              <a:t> 두 개 짜리 신경망 </a:t>
            </a:r>
            <a:r>
              <a:rPr lang="en-US" altLang="ko-KR" dirty="0" smtClean="0">
                <a:sym typeface="Wingdings" pitchFamily="2" charset="2"/>
              </a:rPr>
              <a:t> </a:t>
            </a:r>
            <a:r>
              <a:rPr lang="ko-KR" altLang="en-US" dirty="0" smtClean="0">
                <a:sym typeface="Wingdings" pitchFamily="2" charset="2"/>
              </a:rPr>
              <a:t>더 정교한 분할</a:t>
            </a:r>
            <a:endParaRPr lang="en-US" altLang="ko-KR" dirty="0" smtClean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 smtClean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 lvl="2">
              <a:lnSpc>
                <a:spcPct val="150000"/>
              </a:lnSpc>
            </a:pPr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2"/>
            <a:endParaRPr lang="en-US" altLang="ko-KR" dirty="0" smtClean="0"/>
          </a:p>
          <a:p>
            <a:pPr lvl="1"/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636912"/>
            <a:ext cx="6419900" cy="18246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71115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498" y="246470"/>
            <a:ext cx="2864811" cy="289449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1541" y="332656"/>
            <a:ext cx="4922257" cy="3024335"/>
          </a:xfrm>
          <a:prstGeom prst="rect">
            <a:avLst/>
          </a:prstGeom>
        </p:spPr>
      </p:pic>
      <p:pic>
        <p:nvPicPr>
          <p:cNvPr id="4" name="Picture 6" descr="인공지능 : Multilayer Neural Network(다중 계층 신경망) 필요성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645024"/>
            <a:ext cx="6347857" cy="3212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0075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과소적합과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과잉적합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그림 </a:t>
            </a:r>
            <a:r>
              <a:rPr lang="en-US" altLang="ko-KR" dirty="0" smtClean="0"/>
              <a:t>1.13]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1</a:t>
            </a:r>
            <a:r>
              <a:rPr lang="ko-KR" altLang="en-US" dirty="0" smtClean="0"/>
              <a:t>차 모델은 </a:t>
            </a:r>
            <a:r>
              <a:rPr lang="ko-KR" altLang="en-US" dirty="0" smtClean="0">
                <a:solidFill>
                  <a:srgbClr val="0000FF"/>
                </a:solidFill>
              </a:rPr>
              <a:t>과소적합</a:t>
            </a:r>
            <a:endParaRPr lang="en-US" altLang="ko-KR" dirty="0" smtClean="0">
              <a:solidFill>
                <a:srgbClr val="0000FF"/>
              </a:solidFill>
            </a:endParaRPr>
          </a:p>
          <a:p>
            <a:pPr lvl="1"/>
            <a:r>
              <a:rPr lang="ko-KR" altLang="en-US" dirty="0" smtClean="0"/>
              <a:t>모델의 </a:t>
            </a:r>
            <a:r>
              <a:rPr lang="en-US" altLang="ko-KR" dirty="0" smtClean="0"/>
              <a:t>‘</a:t>
            </a:r>
            <a:r>
              <a:rPr lang="ko-KR" altLang="en-US" dirty="0" smtClean="0"/>
              <a:t>용량이 작아</a:t>
            </a:r>
            <a:r>
              <a:rPr lang="en-US" altLang="ko-KR" dirty="0" smtClean="0"/>
              <a:t>’</a:t>
            </a:r>
            <a:r>
              <a:rPr lang="ko-KR" altLang="en-US" dirty="0" smtClean="0"/>
              <a:t> 오차가 클 수밖에 없는 현상</a:t>
            </a:r>
            <a:endParaRPr lang="en-US" altLang="ko-KR" dirty="0" smtClean="0"/>
          </a:p>
          <a:p>
            <a:r>
              <a:rPr lang="ko-KR" altLang="en-US" dirty="0" smtClean="0"/>
              <a:t>비선형 모델을 사용하는 대안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[</a:t>
            </a:r>
            <a:r>
              <a:rPr lang="ko-KR" altLang="en-US" dirty="0" smtClean="0"/>
              <a:t>그림 </a:t>
            </a:r>
            <a:r>
              <a:rPr lang="en-US" altLang="ko-KR" dirty="0" smtClean="0"/>
              <a:t>1-13]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2</a:t>
            </a:r>
            <a:r>
              <a:rPr lang="ko-KR" altLang="en-US" dirty="0" smtClean="0"/>
              <a:t>차</a:t>
            </a:r>
            <a:r>
              <a:rPr lang="en-US" altLang="ko-KR" dirty="0" smtClean="0"/>
              <a:t>, 3</a:t>
            </a:r>
            <a:r>
              <a:rPr lang="ko-KR" altLang="en-US" dirty="0" smtClean="0"/>
              <a:t>차</a:t>
            </a:r>
            <a:r>
              <a:rPr lang="en-US" altLang="ko-KR" dirty="0" smtClean="0"/>
              <a:t>, 4</a:t>
            </a:r>
            <a:r>
              <a:rPr lang="ko-KR" altLang="en-US" dirty="0" smtClean="0"/>
              <a:t>차</a:t>
            </a:r>
            <a:r>
              <a:rPr lang="en-US" altLang="ko-KR" dirty="0" smtClean="0"/>
              <a:t>, 12</a:t>
            </a:r>
            <a:r>
              <a:rPr lang="ko-KR" altLang="en-US" dirty="0" smtClean="0"/>
              <a:t>차는 다항식 곡선을 선택한 예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1</a:t>
            </a:r>
            <a:r>
              <a:rPr lang="ko-KR" altLang="en-US" dirty="0" smtClean="0"/>
              <a:t>차</a:t>
            </a:r>
            <a:r>
              <a:rPr lang="en-US" altLang="ko-KR" dirty="0" smtClean="0"/>
              <a:t>(</a:t>
            </a:r>
            <a:r>
              <a:rPr lang="ko-KR" altLang="en-US" dirty="0" smtClean="0"/>
              <a:t>선형</a:t>
            </a:r>
            <a:r>
              <a:rPr lang="en-US" altLang="ko-KR" dirty="0" smtClean="0"/>
              <a:t>)</a:t>
            </a:r>
            <a:r>
              <a:rPr lang="ko-KR" altLang="en-US" dirty="0" smtClean="0"/>
              <a:t>에 비해 오차가 크게 감소함</a:t>
            </a:r>
            <a:endParaRPr lang="en-US" altLang="ko-KR" dirty="0" smtClean="0"/>
          </a:p>
          <a:p>
            <a:pPr marL="447675" lvl="2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b="0" i="1" dirty="0">
              <a:latin typeface="Cambria Math"/>
            </a:endParaRPr>
          </a:p>
          <a:p>
            <a:pPr lvl="1">
              <a:lnSpc>
                <a:spcPct val="150000"/>
              </a:lnSpc>
            </a:pPr>
            <a:endParaRPr lang="en-US" altLang="ko-KR" baseline="30000" dirty="0" smtClean="0"/>
          </a:p>
          <a:p>
            <a:pPr lvl="1">
              <a:lnSpc>
                <a:spcPct val="150000"/>
              </a:lnSpc>
            </a:pPr>
            <a:endParaRPr lang="en-US" altLang="ko-KR" baseline="30000" dirty="0" smtClean="0"/>
          </a:p>
          <a:p>
            <a:pPr lvl="1">
              <a:lnSpc>
                <a:spcPct val="150000"/>
              </a:lnSpc>
            </a:pPr>
            <a:endParaRPr lang="en-US" altLang="ko-KR" baseline="30000" dirty="0"/>
          </a:p>
          <a:p>
            <a:pPr lvl="1">
              <a:lnSpc>
                <a:spcPct val="150000"/>
              </a:lnSpc>
            </a:pPr>
            <a:endParaRPr lang="en-US" altLang="ko-KR" baseline="30000" dirty="0" smtClean="0"/>
          </a:p>
          <a:p>
            <a:pPr lvl="1">
              <a:lnSpc>
                <a:spcPct val="150000"/>
              </a:lnSpc>
            </a:pPr>
            <a:endParaRPr lang="en-US" altLang="ko-KR" baseline="30000" dirty="0"/>
          </a:p>
          <a:p>
            <a:pPr lvl="1">
              <a:lnSpc>
                <a:spcPct val="150000"/>
              </a:lnSpc>
            </a:pPr>
            <a:endParaRPr lang="en-US" altLang="ko-KR" baseline="30000" dirty="0" smtClean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>
              <a:lnSpc>
                <a:spcPct val="200000"/>
              </a:lnSpc>
            </a:pPr>
            <a:endParaRPr lang="en-US" altLang="ko-KR" dirty="0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284984"/>
            <a:ext cx="7965164" cy="27363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67919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과소적합과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과잉적합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rgbClr val="0000FF"/>
                </a:solidFill>
              </a:rPr>
              <a:t>과잉적합</a:t>
            </a:r>
            <a:endParaRPr lang="en-US" altLang="ko-KR" dirty="0" smtClean="0">
              <a:solidFill>
                <a:srgbClr val="0000FF"/>
              </a:solidFill>
            </a:endParaRPr>
          </a:p>
          <a:p>
            <a:pPr lvl="1"/>
            <a:r>
              <a:rPr lang="en-US" altLang="ko-KR" dirty="0" smtClean="0"/>
              <a:t>12</a:t>
            </a:r>
            <a:r>
              <a:rPr lang="ko-KR" altLang="en-US" dirty="0" smtClean="0"/>
              <a:t>차 다항식 곡선을 채택한다면 훈련집합에 대해 거의 완벽하게 근사화함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하지만 </a:t>
            </a:r>
            <a:r>
              <a:rPr lang="en-US" altLang="ko-KR" dirty="0" smtClean="0"/>
              <a:t>‘</a:t>
            </a:r>
            <a:r>
              <a:rPr lang="ko-KR" altLang="en-US" dirty="0" smtClean="0"/>
              <a:t>새로운</a:t>
            </a:r>
            <a:r>
              <a:rPr lang="en-US" altLang="ko-KR" dirty="0" smtClean="0"/>
              <a:t>’ </a:t>
            </a:r>
            <a:r>
              <a:rPr lang="ko-KR" altLang="en-US" dirty="0" smtClean="0"/>
              <a:t>데이터를 예측한다면 큰 문제 발생 </a:t>
            </a:r>
            <a:endParaRPr lang="en-US" altLang="ko-KR" dirty="0" smtClean="0"/>
          </a:p>
          <a:p>
            <a:pPr lvl="2"/>
            <a:r>
              <a:rPr lang="en-US" altLang="ko-KR" i="1" dirty="0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ko-KR" baseline="-25000" dirty="0" smtClean="0">
                <a:latin typeface="Times New Roman" pitchFamily="18" charset="0"/>
                <a:cs typeface="Times New Roman" pitchFamily="18" charset="0"/>
              </a:rPr>
              <a:t>0</a:t>
            </a:r>
            <a:r>
              <a:rPr lang="ko-KR" altLang="en-US" dirty="0" smtClean="0"/>
              <a:t>에서 빨간 막대 근방을 예측해야 하지만 빨간 점을 예측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이유는</a:t>
            </a:r>
            <a:r>
              <a:rPr lang="en-US" altLang="ko-KR" dirty="0" smtClean="0"/>
              <a:t> ‘</a:t>
            </a:r>
            <a:r>
              <a:rPr lang="ko-KR" altLang="en-US" dirty="0" smtClean="0"/>
              <a:t>용량이 크기</a:t>
            </a:r>
            <a:r>
              <a:rPr lang="en-US" altLang="ko-KR" dirty="0" smtClean="0"/>
              <a:t>’</a:t>
            </a:r>
            <a:r>
              <a:rPr lang="ko-KR" altLang="en-US" dirty="0" smtClean="0"/>
              <a:t> 때문</a:t>
            </a:r>
            <a:r>
              <a:rPr lang="en-US" altLang="ko-KR" dirty="0" smtClean="0"/>
              <a:t>. </a:t>
            </a:r>
            <a:r>
              <a:rPr lang="ko-KR" altLang="en-US" dirty="0" smtClean="0"/>
              <a:t>학습 과정에서 잡음까지 수용</a:t>
            </a:r>
            <a:r>
              <a:rPr lang="en-US" altLang="ko-KR" dirty="0"/>
              <a:t> </a:t>
            </a:r>
            <a:r>
              <a:rPr lang="en-US" altLang="ko-KR" dirty="0" smtClean="0">
                <a:sym typeface="Wingdings" pitchFamily="2" charset="2"/>
              </a:rPr>
              <a:t> </a:t>
            </a:r>
            <a:r>
              <a:rPr lang="ko-KR" altLang="en-US" dirty="0" smtClean="0">
                <a:sym typeface="Wingdings" pitchFamily="2" charset="2"/>
              </a:rPr>
              <a:t>과잉적합 현상</a:t>
            </a:r>
            <a:endParaRPr lang="en-US" altLang="ko-KR" dirty="0" smtClean="0"/>
          </a:p>
          <a:p>
            <a:pPr lvl="1"/>
            <a:r>
              <a:rPr lang="ko-KR" altLang="en-US" dirty="0" smtClean="0">
                <a:sym typeface="Wingdings" pitchFamily="2" charset="2"/>
              </a:rPr>
              <a:t>적절한 용량의</a:t>
            </a:r>
            <a:r>
              <a:rPr lang="en-US" altLang="ko-KR" dirty="0" smtClean="0">
                <a:sym typeface="Wingdings" pitchFamily="2" charset="2"/>
              </a:rPr>
              <a:t> </a:t>
            </a:r>
            <a:r>
              <a:rPr lang="ko-KR" altLang="en-US" dirty="0" smtClean="0">
                <a:sym typeface="Wingdings" pitchFamily="2" charset="2"/>
              </a:rPr>
              <a:t>모델을 선택하는 모델 선택 작업이 필요함</a:t>
            </a:r>
            <a:endParaRPr lang="en-US" altLang="ko-KR" dirty="0" smtClean="0"/>
          </a:p>
          <a:p>
            <a:pPr marL="447675" lvl="2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b="0" i="1" dirty="0">
              <a:latin typeface="Cambria Math"/>
            </a:endParaRPr>
          </a:p>
          <a:p>
            <a:pPr lvl="1">
              <a:lnSpc>
                <a:spcPct val="150000"/>
              </a:lnSpc>
            </a:pPr>
            <a:endParaRPr lang="en-US" altLang="ko-KR" baseline="30000" dirty="0" smtClean="0"/>
          </a:p>
          <a:p>
            <a:pPr lvl="1">
              <a:lnSpc>
                <a:spcPct val="150000"/>
              </a:lnSpc>
            </a:pPr>
            <a:endParaRPr lang="en-US" altLang="ko-KR" baseline="30000" dirty="0" smtClean="0"/>
          </a:p>
          <a:p>
            <a:pPr lvl="1">
              <a:lnSpc>
                <a:spcPct val="150000"/>
              </a:lnSpc>
            </a:pPr>
            <a:endParaRPr lang="en-US" altLang="ko-KR" baseline="30000" dirty="0"/>
          </a:p>
          <a:p>
            <a:pPr lvl="1">
              <a:lnSpc>
                <a:spcPct val="150000"/>
              </a:lnSpc>
            </a:pPr>
            <a:endParaRPr lang="en-US" altLang="ko-KR" baseline="30000" dirty="0" smtClean="0"/>
          </a:p>
          <a:p>
            <a:pPr lvl="1">
              <a:lnSpc>
                <a:spcPct val="150000"/>
              </a:lnSpc>
            </a:pPr>
            <a:endParaRPr lang="en-US" altLang="ko-KR" baseline="30000" dirty="0"/>
          </a:p>
          <a:p>
            <a:pPr lvl="1">
              <a:lnSpc>
                <a:spcPct val="150000"/>
              </a:lnSpc>
            </a:pPr>
            <a:endParaRPr lang="en-US" altLang="ko-KR" baseline="30000" dirty="0" smtClean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>
              <a:lnSpc>
                <a:spcPct val="200000"/>
              </a:lnSpc>
            </a:pPr>
            <a:endParaRPr lang="en-US" altLang="ko-KR" dirty="0"/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802" y="3356992"/>
            <a:ext cx="3701295" cy="30243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87140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404664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ko-KR" sz="3600" dirty="0" smtClean="0">
                <a:solidFill>
                  <a:schemeClr val="accent3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Contents</a:t>
            </a:r>
            <a:endParaRPr lang="ko-KR" altLang="en-US" sz="3600" dirty="0">
              <a:solidFill>
                <a:schemeClr val="accent3">
                  <a:lumMod val="50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79512" y="1916832"/>
            <a:ext cx="8784976" cy="4176464"/>
          </a:xfrm>
        </p:spPr>
        <p:txBody>
          <a:bodyPr>
            <a:normAutofit/>
          </a:bodyPr>
          <a:lstStyle/>
          <a:p>
            <a:r>
              <a:rPr lang="en-US" altLang="ko-KR" sz="28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Convolution Layer in CNN</a:t>
            </a:r>
          </a:p>
          <a:p>
            <a:endParaRPr lang="en-US" altLang="ko-KR" sz="28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ko-KR" sz="28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Pooling Layer in CNN </a:t>
            </a:r>
          </a:p>
          <a:p>
            <a:endParaRPr lang="en-US" altLang="ko-KR" sz="28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ko-KR" sz="28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CNN Applications</a:t>
            </a:r>
          </a:p>
          <a:p>
            <a:pPr marL="0" indent="0">
              <a:buNone/>
            </a:pPr>
            <a:endParaRPr lang="en-US" altLang="ko-KR" sz="28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ko-KR" sz="28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Practice with </a:t>
            </a:r>
            <a:r>
              <a:rPr lang="en-US" altLang="ko-KR" sz="28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Alzheimers</a:t>
            </a:r>
            <a:r>
              <a:rPr lang="en-US" altLang="ko-KR" sz="28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Disease Dataset</a:t>
            </a:r>
          </a:p>
          <a:p>
            <a:endParaRPr lang="en-US" altLang="ko-KR" sz="2800" dirty="0" smtClean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3650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404664"/>
            <a:ext cx="8229600" cy="1143000"/>
          </a:xfrm>
        </p:spPr>
        <p:txBody>
          <a:bodyPr>
            <a:normAutofit/>
          </a:bodyPr>
          <a:lstStyle/>
          <a:p>
            <a:r>
              <a:rPr lang="ko-KR" altLang="en-US" sz="3600" dirty="0" smtClean="0">
                <a:solidFill>
                  <a:schemeClr val="accent3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의료 영상 이미지 판독</a:t>
            </a:r>
            <a:endParaRPr lang="ko-KR" altLang="en-US" sz="3600" dirty="0">
              <a:solidFill>
                <a:schemeClr val="accent3">
                  <a:lumMod val="50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55575" y="1501427"/>
            <a:ext cx="8784976" cy="4176464"/>
          </a:xfrm>
        </p:spPr>
        <p:txBody>
          <a:bodyPr>
            <a:normAutofit/>
          </a:bodyPr>
          <a:lstStyle/>
          <a:p>
            <a:r>
              <a:rPr lang="en-US" altLang="ko-KR" sz="2800" dirty="0" err="1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Vun</a:t>
            </a:r>
            <a:r>
              <a:rPr lang="en-US" altLang="ko-KR" sz="2800" dirty="0" err="1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lang="en-US" altLang="ko-KR" sz="28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Med.</a:t>
            </a:r>
          </a:p>
          <a:p>
            <a:pPr lvl="1"/>
            <a:r>
              <a:rPr lang="en-US" altLang="ko-KR" dirty="0" err="1"/>
              <a:t>BoneAge</a:t>
            </a:r>
            <a:r>
              <a:rPr lang="en-US" altLang="ko-KR" dirty="0"/>
              <a:t> • Chest X-ray • </a:t>
            </a:r>
            <a:r>
              <a:rPr lang="en-US" altLang="ko-KR" dirty="0" err="1" smtClean="0"/>
              <a:t>LungCT</a:t>
            </a:r>
            <a:endParaRPr lang="en-US" altLang="ko-KR" sz="28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ko-KR" sz="2800" dirty="0" smtClean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AutoShape 2" descr="인공지능 기반 의료영상 분석 기술 동향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632" y="2708920"/>
            <a:ext cx="5976664" cy="330497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55575" y="6165304"/>
            <a:ext cx="8414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인공지능 기반 의료 영상 분석 기술 동향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정규환</a:t>
            </a:r>
            <a:r>
              <a:rPr lang="en-US" altLang="ko-KR" dirty="0" smtClean="0"/>
              <a:t>, </a:t>
            </a:r>
            <a:r>
              <a:rPr lang="ko-KR" altLang="en-US" dirty="0" smtClean="0"/>
              <a:t>주간기술동향</a:t>
            </a:r>
            <a:r>
              <a:rPr lang="en-US" altLang="ko-KR" dirty="0" smtClean="0"/>
              <a:t>, 1863</a:t>
            </a:r>
            <a:r>
              <a:rPr lang="ko-KR" altLang="en-US" dirty="0" smtClean="0"/>
              <a:t>호</a:t>
            </a:r>
            <a:r>
              <a:rPr lang="en-US" altLang="ko-KR" dirty="0" smtClean="0"/>
              <a:t>, 2018.]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61279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60375" y="159649"/>
            <a:ext cx="8229600" cy="1143000"/>
          </a:xfrm>
        </p:spPr>
        <p:txBody>
          <a:bodyPr>
            <a:normAutofit/>
          </a:bodyPr>
          <a:lstStyle/>
          <a:p>
            <a:r>
              <a:rPr lang="ko-KR" altLang="en-US" sz="3600" dirty="0" err="1" smtClean="0">
                <a:solidFill>
                  <a:schemeClr val="accent3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딥러닝</a:t>
            </a:r>
            <a:r>
              <a:rPr lang="ko-KR" altLang="en-US" sz="3600" dirty="0" smtClean="0">
                <a:solidFill>
                  <a:schemeClr val="accent3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 기반의 신약 후보 물질 발굴</a:t>
            </a:r>
            <a:endParaRPr lang="ko-KR" altLang="en-US" sz="3600" dirty="0">
              <a:solidFill>
                <a:schemeClr val="accent3">
                  <a:lumMod val="50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55575" y="1128545"/>
            <a:ext cx="8784976" cy="4176464"/>
          </a:xfrm>
        </p:spPr>
        <p:txBody>
          <a:bodyPr>
            <a:normAutofit/>
          </a:bodyPr>
          <a:lstStyle/>
          <a:p>
            <a:r>
              <a:rPr lang="en-US" altLang="ko-KR" sz="2800" dirty="0" err="1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Atomwise</a:t>
            </a:r>
            <a:endParaRPr lang="en-US" altLang="ko-KR" sz="2800" dirty="0" smtClean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altLang="ko-KR" dirty="0" smtClean="0"/>
              <a:t>CNN</a:t>
            </a:r>
            <a:r>
              <a:rPr lang="ko-KR" altLang="en-US" dirty="0" smtClean="0"/>
              <a:t>을 신약 후보 물질 </a:t>
            </a:r>
            <a:r>
              <a:rPr lang="en-US" altLang="ko-KR" dirty="0" smtClean="0"/>
              <a:t>screening</a:t>
            </a:r>
            <a:r>
              <a:rPr lang="ko-KR" altLang="en-US" dirty="0" smtClean="0"/>
              <a:t>에 사용</a:t>
            </a:r>
            <a:endParaRPr lang="en-US" altLang="ko-KR" sz="28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ko-KR" sz="2800" dirty="0" smtClean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AutoShape 2" descr="인공지능 기반 의료영상 분석 기술 동향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286661" y="5950050"/>
            <a:ext cx="87550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[I. Wallach, et al., </a:t>
            </a:r>
            <a:r>
              <a:rPr lang="en-US" altLang="ko-KR" dirty="0" err="1"/>
              <a:t>AtomNet</a:t>
            </a:r>
            <a:r>
              <a:rPr lang="en-US" altLang="ko-KR" dirty="0"/>
              <a:t>: A Deep Convolutional Neural Network for </a:t>
            </a:r>
            <a:endParaRPr lang="en-US" altLang="ko-KR" dirty="0" smtClean="0"/>
          </a:p>
          <a:p>
            <a:r>
              <a:rPr lang="en-US" altLang="ko-KR" dirty="0" smtClean="0"/>
              <a:t>Bioactivity </a:t>
            </a:r>
            <a:r>
              <a:rPr lang="en-US" altLang="ko-KR" dirty="0"/>
              <a:t>Prediction in Structure-based Drug </a:t>
            </a:r>
            <a:r>
              <a:rPr lang="en-US" altLang="ko-KR" dirty="0" smtClean="0"/>
              <a:t>Discovery, </a:t>
            </a:r>
            <a:r>
              <a:rPr lang="en-US" altLang="ko-KR" dirty="0">
                <a:hlinkClick r:id="rId3"/>
              </a:rPr>
              <a:t>arXiv:1510.02855</a:t>
            </a:r>
            <a:r>
              <a:rPr lang="en-US" altLang="ko-KR" b="1" dirty="0"/>
              <a:t> </a:t>
            </a:r>
            <a:r>
              <a:rPr lang="en-US" altLang="ko-KR" b="1" dirty="0" smtClean="0"/>
              <a:t>, </a:t>
            </a:r>
            <a:r>
              <a:rPr lang="en-US" altLang="ko-KR" dirty="0" smtClean="0"/>
              <a:t>2016]</a:t>
            </a:r>
            <a:endParaRPr lang="ko-KR" altLang="en-US" dirty="0"/>
          </a:p>
        </p:txBody>
      </p:sp>
      <p:pic>
        <p:nvPicPr>
          <p:cNvPr id="2050" name="Picture 2" descr="딥러닝으로 신약을 개발할 수 있을까 | 최윤섭의 헬스케어 이노베이션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6855" y="2132856"/>
            <a:ext cx="5696834" cy="36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9771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268760"/>
            <a:ext cx="5422989" cy="2661126"/>
          </a:xfrm>
          <a:prstGeom prst="rect">
            <a:avLst/>
          </a:prstGeom>
        </p:spPr>
      </p:pic>
      <p:sp>
        <p:nvSpPr>
          <p:cNvPr id="3" name="제목 1"/>
          <p:cNvSpPr txBox="1">
            <a:spLocks/>
          </p:cNvSpPr>
          <p:nvPr/>
        </p:nvSpPr>
        <p:spPr>
          <a:xfrm>
            <a:off x="457200" y="404664"/>
            <a:ext cx="82296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 smtClean="0">
                <a:solidFill>
                  <a:schemeClr val="accent3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Object Detection</a:t>
            </a:r>
            <a:endParaRPr lang="ko-KR" altLang="en-US" sz="3600" dirty="0">
              <a:solidFill>
                <a:schemeClr val="accent3">
                  <a:lumMod val="50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332" y="4149080"/>
            <a:ext cx="8971840" cy="2435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47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764704"/>
            <a:ext cx="6581619" cy="2658166"/>
          </a:xfrm>
          <a:prstGeom prst="rect">
            <a:avLst/>
          </a:prstGeom>
        </p:spPr>
      </p:pic>
      <p:sp>
        <p:nvSpPr>
          <p:cNvPr id="3" name="제목 1"/>
          <p:cNvSpPr txBox="1">
            <a:spLocks/>
          </p:cNvSpPr>
          <p:nvPr/>
        </p:nvSpPr>
        <p:spPr>
          <a:xfrm>
            <a:off x="457200" y="404664"/>
            <a:ext cx="82296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 smtClean="0">
                <a:solidFill>
                  <a:schemeClr val="accent3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Image Caption</a:t>
            </a:r>
            <a:endParaRPr lang="ko-KR" altLang="en-US" sz="3600" dirty="0">
              <a:solidFill>
                <a:schemeClr val="accent3">
                  <a:lumMod val="50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800" y="2780928"/>
            <a:ext cx="6265599" cy="3943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419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404664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ko-KR" sz="3600" dirty="0" smtClean="0">
                <a:solidFill>
                  <a:schemeClr val="accent3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Contents</a:t>
            </a:r>
            <a:endParaRPr lang="ko-KR" altLang="en-US" sz="3600" dirty="0">
              <a:solidFill>
                <a:schemeClr val="accent3">
                  <a:lumMod val="50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79512" y="1916832"/>
            <a:ext cx="8784976" cy="4176464"/>
          </a:xfrm>
        </p:spPr>
        <p:txBody>
          <a:bodyPr>
            <a:normAutofit/>
          </a:bodyPr>
          <a:lstStyle/>
          <a:p>
            <a:r>
              <a:rPr lang="en-US" altLang="ko-KR" sz="28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Convolution Layer in CNN</a:t>
            </a:r>
          </a:p>
          <a:p>
            <a:endParaRPr lang="en-US" altLang="ko-KR" sz="28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ko-KR" sz="28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Pooling Layer in CNN </a:t>
            </a:r>
          </a:p>
          <a:p>
            <a:endParaRPr lang="en-US" altLang="ko-KR" sz="28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ko-KR" sz="28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CNN Applications</a:t>
            </a:r>
          </a:p>
          <a:p>
            <a:pPr marL="0" indent="0">
              <a:buNone/>
            </a:pPr>
            <a:endParaRPr lang="en-US" altLang="ko-KR" sz="28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ko-KR" sz="2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Practice with </a:t>
            </a:r>
            <a:r>
              <a:rPr lang="en-US" altLang="ko-KR" sz="2800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Alzheimers</a:t>
            </a:r>
            <a:r>
              <a:rPr lang="en-US" altLang="ko-KR" sz="2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Disease Dataset</a:t>
            </a:r>
          </a:p>
          <a:p>
            <a:endParaRPr lang="en-US" altLang="ko-KR" sz="2800" dirty="0" smtClean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7416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196752"/>
            <a:ext cx="1371600" cy="13716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768" y="1196752"/>
            <a:ext cx="1371600" cy="13716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4" y="1196752"/>
            <a:ext cx="1371600" cy="137160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7187" y="1169521"/>
            <a:ext cx="1371600" cy="13716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67544" y="404664"/>
            <a:ext cx="12786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u="sng" dirty="0" smtClean="0"/>
              <a:t>Normal</a:t>
            </a:r>
            <a:endParaRPr lang="ko-KR" altLang="en-US" sz="2400" b="1" u="sng" dirty="0"/>
          </a:p>
        </p:txBody>
      </p:sp>
      <p:sp>
        <p:nvSpPr>
          <p:cNvPr id="14" name="TextBox 13"/>
          <p:cNvSpPr txBox="1"/>
          <p:nvPr/>
        </p:nvSpPr>
        <p:spPr>
          <a:xfrm>
            <a:off x="514002" y="3429000"/>
            <a:ext cx="30812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u="sng" dirty="0" smtClean="0"/>
              <a:t>Alzheimer’s Disease</a:t>
            </a:r>
            <a:endParaRPr lang="ko-KR" altLang="en-US" sz="2400" b="1" u="sng" dirty="0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589" y="4509120"/>
            <a:ext cx="1371600" cy="137160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784" y="4509120"/>
            <a:ext cx="1371600" cy="1371600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4939" y="4509120"/>
            <a:ext cx="1371600" cy="1371600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4288" y="4509120"/>
            <a:ext cx="13716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8412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404664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ko-KR" sz="3600" dirty="0" smtClean="0">
                <a:solidFill>
                  <a:schemeClr val="accent3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Data Imbalance</a:t>
            </a:r>
            <a:endParaRPr lang="ko-KR" altLang="en-US" sz="3600" dirty="0">
              <a:solidFill>
                <a:schemeClr val="accent3">
                  <a:lumMod val="50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79512" y="1916832"/>
            <a:ext cx="8784976" cy="4176464"/>
          </a:xfrm>
        </p:spPr>
        <p:txBody>
          <a:bodyPr>
            <a:normAutofit lnSpcReduction="10000"/>
          </a:bodyPr>
          <a:lstStyle/>
          <a:p>
            <a:r>
              <a:rPr lang="en-US" altLang="ko-KR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Oversampling</a:t>
            </a:r>
          </a:p>
          <a:p>
            <a:pPr lvl="1"/>
            <a:r>
              <a:rPr lang="en-US" altLang="ko-KR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Oversampling </a:t>
            </a:r>
            <a:r>
              <a:rPr lang="ko-KR" alt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데이터에 </a:t>
            </a:r>
            <a:r>
              <a:rPr lang="ko-KR" alt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과적합</a:t>
            </a:r>
            <a:r>
              <a:rPr lang="ko-KR" alt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경향</a:t>
            </a:r>
            <a:endParaRPr lang="en-US" altLang="ko-KR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altLang="ko-KR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ko-KR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Undersampling</a:t>
            </a:r>
            <a:endParaRPr lang="en-US" altLang="ko-KR" sz="2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altLang="ko-KR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ko-KR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SMOTE Algorithm</a:t>
            </a:r>
          </a:p>
          <a:p>
            <a:pPr lvl="1"/>
            <a:r>
              <a:rPr lang="ko-KR" alt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유사한 데이터를 찾아 평균값으로 생성</a:t>
            </a:r>
            <a:endParaRPr lang="en-US" altLang="ko-KR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altLang="ko-KR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ko-KR" alt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데이터</a:t>
            </a:r>
            <a:r>
              <a:rPr lang="en-US" altLang="ko-KR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확대</a:t>
            </a:r>
            <a:endParaRPr lang="en-US" altLang="ko-KR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ko-KR" sz="2800" dirty="0" smtClean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4613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A CNN that sees an image of a car and outputs a class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7" y="1883350"/>
            <a:ext cx="8424937" cy="2878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79711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데이터 확대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908720"/>
            <a:ext cx="8784976" cy="5688632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dirty="0" smtClean="0">
                <a:sym typeface="Wingdings" pitchFamily="2" charset="2"/>
              </a:rPr>
              <a:t>예</a:t>
            </a:r>
            <a:r>
              <a:rPr lang="en-US" altLang="ko-KR" dirty="0" smtClean="0">
                <a:sym typeface="Wingdings" pitchFamily="2" charset="2"/>
              </a:rPr>
              <a:t>) MNIST</a:t>
            </a:r>
            <a:r>
              <a:rPr lang="ko-KR" altLang="en-US" dirty="0" smtClean="0">
                <a:sym typeface="Wingdings" pitchFamily="2" charset="2"/>
              </a:rPr>
              <a:t>에 </a:t>
            </a:r>
            <a:r>
              <a:rPr lang="ko-KR" altLang="en-US" dirty="0" err="1" smtClean="0">
                <a:sym typeface="Wingdings" pitchFamily="2" charset="2"/>
              </a:rPr>
              <a:t>어파인</a:t>
            </a:r>
            <a:r>
              <a:rPr lang="ko-KR" altLang="en-US" dirty="0" smtClean="0">
                <a:sym typeface="Wingdings" pitchFamily="2" charset="2"/>
              </a:rPr>
              <a:t> 변환</a:t>
            </a:r>
            <a:r>
              <a:rPr lang="en-US" altLang="ko-KR" dirty="0" smtClean="0">
                <a:sym typeface="Wingdings" pitchFamily="2" charset="2"/>
              </a:rPr>
              <a:t>(</a:t>
            </a:r>
            <a:r>
              <a:rPr lang="ko-KR" altLang="en-US" dirty="0" smtClean="0">
                <a:sym typeface="Wingdings" pitchFamily="2" charset="2"/>
              </a:rPr>
              <a:t>이동</a:t>
            </a:r>
            <a:r>
              <a:rPr lang="en-US" altLang="ko-KR" dirty="0" smtClean="0">
                <a:sym typeface="Wingdings" pitchFamily="2" charset="2"/>
              </a:rPr>
              <a:t>, </a:t>
            </a:r>
            <a:r>
              <a:rPr lang="ko-KR" altLang="en-US" dirty="0" smtClean="0">
                <a:sym typeface="Wingdings" pitchFamily="2" charset="2"/>
              </a:rPr>
              <a:t>회전</a:t>
            </a:r>
            <a:r>
              <a:rPr lang="en-US" altLang="ko-KR" dirty="0">
                <a:sym typeface="Wingdings" pitchFamily="2" charset="2"/>
              </a:rPr>
              <a:t>,</a:t>
            </a:r>
            <a:r>
              <a:rPr lang="ko-KR" altLang="en-US" dirty="0" smtClean="0">
                <a:sym typeface="Wingdings" pitchFamily="2" charset="2"/>
              </a:rPr>
              <a:t> 크기</a:t>
            </a:r>
            <a:r>
              <a:rPr lang="en-US" altLang="ko-KR" dirty="0" smtClean="0">
                <a:sym typeface="Wingdings" pitchFamily="2" charset="2"/>
              </a:rPr>
              <a:t>)</a:t>
            </a:r>
            <a:r>
              <a:rPr lang="ko-KR" altLang="en-US" dirty="0" smtClean="0">
                <a:sym typeface="Wingdings" pitchFamily="2" charset="2"/>
              </a:rPr>
              <a:t>을 적용</a:t>
            </a:r>
            <a:endParaRPr lang="en-US" altLang="ko-KR" dirty="0" smtClean="0">
              <a:sym typeface="Wingdings" pitchFamily="2" charset="2"/>
            </a:endParaRPr>
          </a:p>
          <a:p>
            <a:pPr>
              <a:lnSpc>
                <a:spcPct val="10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00000"/>
              </a:lnSpc>
            </a:pPr>
            <a:endParaRPr lang="en-US" altLang="ko-KR" dirty="0" smtClean="0">
              <a:sym typeface="Wingdings" pitchFamily="2" charset="2"/>
            </a:endParaRPr>
          </a:p>
          <a:p>
            <a:pPr>
              <a:lnSpc>
                <a:spcPct val="100000"/>
              </a:lnSpc>
            </a:pPr>
            <a:endParaRPr lang="en-US" altLang="ko-KR" dirty="0" smtClean="0">
              <a:sym typeface="Wingdings" pitchFamily="2" charset="2"/>
            </a:endParaRPr>
          </a:p>
          <a:p>
            <a:pPr>
              <a:lnSpc>
                <a:spcPct val="10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00000"/>
              </a:lnSpc>
            </a:pPr>
            <a:endParaRPr lang="en-US" altLang="ko-KR" dirty="0" smtClean="0">
              <a:sym typeface="Wingdings" pitchFamily="2" charset="2"/>
            </a:endParaRPr>
          </a:p>
          <a:p>
            <a:pPr>
              <a:lnSpc>
                <a:spcPct val="10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00000"/>
              </a:lnSpc>
            </a:pPr>
            <a:endParaRPr lang="en-US" altLang="ko-KR" dirty="0" smtClean="0">
              <a:sym typeface="Wingdings" pitchFamily="2" charset="2"/>
            </a:endParaRPr>
          </a:p>
          <a:p>
            <a:pPr>
              <a:lnSpc>
                <a:spcPct val="100000"/>
              </a:lnSpc>
            </a:pPr>
            <a:endParaRPr lang="en-US" altLang="ko-KR" dirty="0" smtClean="0">
              <a:sym typeface="Wingdings" pitchFamily="2" charset="2"/>
            </a:endParaRPr>
          </a:p>
          <a:p>
            <a:pPr>
              <a:lnSpc>
                <a:spcPct val="10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00000"/>
              </a:lnSpc>
            </a:pPr>
            <a:endParaRPr lang="en-US" altLang="ko-KR" dirty="0" smtClean="0">
              <a:sym typeface="Wingdings" pitchFamily="2" charset="2"/>
            </a:endParaRPr>
          </a:p>
          <a:p>
            <a:pPr>
              <a:lnSpc>
                <a:spcPct val="100000"/>
              </a:lnSpc>
            </a:pPr>
            <a:endParaRPr lang="en-US" altLang="ko-KR" dirty="0">
              <a:sym typeface="Wingdings" pitchFamily="2" charset="2"/>
            </a:endParaRPr>
          </a:p>
          <a:p>
            <a:pPr marL="266700" lvl="1" indent="0">
              <a:buNone/>
            </a:pPr>
            <a:endParaRPr lang="en-US" altLang="ko-KR" dirty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 smtClean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 smtClean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 smtClean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 smtClean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 smtClean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 smtClean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 smtClean="0">
              <a:sym typeface="Wingdings" pitchFamily="2" charset="2"/>
            </a:endParaRPr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 smtClean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endParaRPr lang="en-US" altLang="ko-KR" dirty="0" smtClean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394318"/>
            <a:ext cx="5445423" cy="34511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4941168"/>
            <a:ext cx="6624736" cy="17686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87152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4500" y="1340768"/>
            <a:ext cx="9021995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train_datagen</a:t>
            </a:r>
            <a:r>
              <a:rPr lang="en-US" altLang="ko-KR" sz="2000" dirty="0">
                <a:solidFill>
                  <a:srgbClr val="000000"/>
                </a:solidFill>
                <a:latin typeface="Courier New" panose="02070309020205020404" pitchFamily="49" charset="0"/>
              </a:rPr>
              <a:t> = </a:t>
            </a:r>
            <a:r>
              <a:rPr lang="en-US" altLang="ko-KR" sz="2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ImageDataGenerator</a:t>
            </a:r>
            <a:r>
              <a:rPr lang="en-US" altLang="ko-KR" sz="2000" dirty="0">
                <a:solidFill>
                  <a:srgbClr val="000000"/>
                </a:solidFill>
                <a:latin typeface="Courier New" panose="02070309020205020404" pitchFamily="49" charset="0"/>
              </a:rPr>
              <a:t>(rescale=</a:t>
            </a:r>
            <a:r>
              <a:rPr lang="en-US" altLang="ko-KR" sz="2000" dirty="0">
                <a:solidFill>
                  <a:srgbClr val="09885A"/>
                </a:solidFill>
                <a:latin typeface="Courier New" panose="02070309020205020404" pitchFamily="49" charset="0"/>
              </a:rPr>
              <a:t>1</a:t>
            </a:r>
            <a:r>
              <a:rPr lang="en-US" altLang="ko-KR" sz="2000" dirty="0">
                <a:solidFill>
                  <a:srgbClr val="000000"/>
                </a:solidFill>
                <a:latin typeface="Courier New" panose="02070309020205020404" pitchFamily="49" charset="0"/>
              </a:rPr>
              <a:t>./</a:t>
            </a:r>
            <a:r>
              <a:rPr lang="en-US" altLang="ko-KR" sz="2000" dirty="0">
                <a:solidFill>
                  <a:srgbClr val="09885A"/>
                </a:solidFill>
                <a:latin typeface="Courier New" panose="02070309020205020404" pitchFamily="49" charset="0"/>
              </a:rPr>
              <a:t>255</a:t>
            </a:r>
            <a:r>
              <a:rPr lang="en-US" altLang="ko-KR" sz="2000" dirty="0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</a:p>
          <a:p>
            <a:r>
              <a:rPr lang="en-US" altLang="ko-KR" sz="2000" dirty="0">
                <a:solidFill>
                  <a:srgbClr val="000000"/>
                </a:solidFill>
                <a:latin typeface="Courier New" panose="02070309020205020404" pitchFamily="49" charset="0"/>
              </a:rPr>
              <a:t>                                  </a:t>
            </a:r>
            <a:r>
              <a:rPr lang="en-US" altLang="ko-KR" sz="2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horizontal_flip</a:t>
            </a:r>
            <a:r>
              <a:rPr lang="en-US" altLang="ko-KR" sz="200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US" altLang="ko-KR" sz="2000" dirty="0">
                <a:solidFill>
                  <a:srgbClr val="0000FF"/>
                </a:solidFill>
                <a:latin typeface="Courier New" panose="02070309020205020404" pitchFamily="49" charset="0"/>
              </a:rPr>
              <a:t>True</a:t>
            </a:r>
            <a:r>
              <a:rPr lang="en-US" altLang="ko-KR" sz="2000" dirty="0">
                <a:solidFill>
                  <a:srgbClr val="000000"/>
                </a:solidFill>
                <a:latin typeface="Courier New" panose="02070309020205020404" pitchFamily="49" charset="0"/>
              </a:rPr>
              <a:t>,     </a:t>
            </a:r>
            <a:r>
              <a:rPr lang="en-US" altLang="ko-KR" sz="20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                      </a:t>
            </a:r>
          </a:p>
          <a:p>
            <a:r>
              <a:rPr lang="en-US" altLang="ko-KR" sz="20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              </a:t>
            </a:r>
            <a:r>
              <a:rPr lang="en-US" altLang="ko-KR" sz="2000" dirty="0" smtClean="0">
                <a:solidFill>
                  <a:srgbClr val="008000"/>
                </a:solidFill>
                <a:latin typeface="Courier New" panose="02070309020205020404" pitchFamily="49" charset="0"/>
              </a:rPr>
              <a:t>#</a:t>
            </a:r>
            <a:r>
              <a:rPr lang="ko-KR" altLang="en-US" sz="2000" dirty="0">
                <a:solidFill>
                  <a:srgbClr val="008000"/>
                </a:solidFill>
                <a:latin typeface="Courier New" panose="02070309020205020404" pitchFamily="49" charset="0"/>
              </a:rPr>
              <a:t>수평 대칭 이미지를 </a:t>
            </a:r>
            <a:r>
              <a:rPr lang="en-US" altLang="ko-KR" sz="2000" dirty="0">
                <a:solidFill>
                  <a:srgbClr val="008000"/>
                </a:solidFill>
                <a:latin typeface="Courier New" panose="02070309020205020404" pitchFamily="49" charset="0"/>
              </a:rPr>
              <a:t>50% </a:t>
            </a:r>
            <a:r>
              <a:rPr lang="ko-KR" altLang="en-US" sz="2000" dirty="0">
                <a:solidFill>
                  <a:srgbClr val="008000"/>
                </a:solidFill>
                <a:latin typeface="Courier New" panose="02070309020205020404" pitchFamily="49" charset="0"/>
              </a:rPr>
              <a:t>확률로 만들어 추가합니다</a:t>
            </a:r>
            <a:r>
              <a:rPr lang="en-US" altLang="ko-KR" sz="2000" dirty="0">
                <a:solidFill>
                  <a:srgbClr val="008000"/>
                </a:solidFill>
                <a:latin typeface="Courier New" panose="02070309020205020404" pitchFamily="49" charset="0"/>
              </a:rPr>
              <a:t>.</a:t>
            </a:r>
            <a:endParaRPr lang="ko-KR" altLang="en-US" sz="2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ko-KR" alt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                                  </a:t>
            </a:r>
            <a:r>
              <a:rPr lang="en-US" altLang="ko-KR" sz="2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width_shift_range</a:t>
            </a:r>
            <a:r>
              <a:rPr lang="en-US" altLang="ko-KR" sz="200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US" altLang="ko-KR" sz="2000" dirty="0">
                <a:solidFill>
                  <a:srgbClr val="09885A"/>
                </a:solidFill>
                <a:latin typeface="Courier New" panose="02070309020205020404" pitchFamily="49" charset="0"/>
              </a:rPr>
              <a:t>0.1</a:t>
            </a:r>
            <a:r>
              <a:rPr lang="en-US" altLang="ko-KR" sz="2000" dirty="0">
                <a:solidFill>
                  <a:srgbClr val="000000"/>
                </a:solidFill>
                <a:latin typeface="Courier New" panose="02070309020205020404" pitchFamily="49" charset="0"/>
              </a:rPr>
              <a:t>,  </a:t>
            </a:r>
            <a:endParaRPr lang="en-US" altLang="ko-KR" sz="2000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2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ko-KR" sz="20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             </a:t>
            </a:r>
            <a:r>
              <a:rPr lang="en-US" altLang="ko-KR" sz="2000" dirty="0" smtClean="0">
                <a:solidFill>
                  <a:srgbClr val="008000"/>
                </a:solidFill>
                <a:latin typeface="Courier New" panose="02070309020205020404" pitchFamily="49" charset="0"/>
              </a:rPr>
              <a:t>#</a:t>
            </a:r>
            <a:r>
              <a:rPr lang="ko-KR" altLang="en-US" sz="2000" dirty="0">
                <a:solidFill>
                  <a:srgbClr val="008000"/>
                </a:solidFill>
                <a:latin typeface="Courier New" panose="02070309020205020404" pitchFamily="49" charset="0"/>
              </a:rPr>
              <a:t>전체 크기의 </a:t>
            </a:r>
            <a:r>
              <a:rPr lang="en-US" altLang="ko-KR" sz="2000" dirty="0">
                <a:solidFill>
                  <a:srgbClr val="008000"/>
                </a:solidFill>
                <a:latin typeface="Courier New" panose="02070309020205020404" pitchFamily="49" charset="0"/>
              </a:rPr>
              <a:t>10% </a:t>
            </a:r>
            <a:r>
              <a:rPr lang="ko-KR" altLang="en-US" sz="2000" dirty="0">
                <a:solidFill>
                  <a:srgbClr val="008000"/>
                </a:solidFill>
                <a:latin typeface="Courier New" panose="02070309020205020404" pitchFamily="49" charset="0"/>
              </a:rPr>
              <a:t>범위에서 좌우로 이동합니다</a:t>
            </a:r>
            <a:r>
              <a:rPr lang="en-US" altLang="ko-KR" sz="2000" dirty="0">
                <a:solidFill>
                  <a:srgbClr val="008000"/>
                </a:solidFill>
                <a:latin typeface="Courier New" panose="02070309020205020404" pitchFamily="49" charset="0"/>
              </a:rPr>
              <a:t>.</a:t>
            </a:r>
            <a:endParaRPr lang="ko-KR" altLang="en-US" sz="2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ko-KR" alt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                                  </a:t>
            </a:r>
            <a:r>
              <a:rPr lang="en-US" altLang="ko-KR" sz="2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height_shift_range</a:t>
            </a:r>
            <a:r>
              <a:rPr lang="en-US" altLang="ko-KR" sz="200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US" altLang="ko-KR" sz="2000" dirty="0">
                <a:solidFill>
                  <a:srgbClr val="09885A"/>
                </a:solidFill>
                <a:latin typeface="Courier New" panose="02070309020205020404" pitchFamily="49" charset="0"/>
              </a:rPr>
              <a:t>0.1</a:t>
            </a:r>
            <a:r>
              <a:rPr lang="en-US" altLang="ko-KR" sz="20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endParaRPr lang="en-US" altLang="ko-KR" sz="2000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2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ko-KR" sz="20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             </a:t>
            </a:r>
            <a:r>
              <a:rPr lang="en-US" altLang="ko-KR" sz="2000" dirty="0" smtClean="0">
                <a:solidFill>
                  <a:srgbClr val="008000"/>
                </a:solidFill>
                <a:latin typeface="Courier New" panose="02070309020205020404" pitchFamily="49" charset="0"/>
              </a:rPr>
              <a:t>#</a:t>
            </a:r>
            <a:r>
              <a:rPr lang="ko-KR" altLang="en-US" sz="2000" dirty="0">
                <a:solidFill>
                  <a:srgbClr val="008000"/>
                </a:solidFill>
                <a:latin typeface="Courier New" panose="02070309020205020404" pitchFamily="49" charset="0"/>
              </a:rPr>
              <a:t>마찬가지로 위</a:t>
            </a:r>
            <a:r>
              <a:rPr lang="en-US" altLang="ko-KR" sz="2000" dirty="0">
                <a:solidFill>
                  <a:srgbClr val="008000"/>
                </a:solidFill>
                <a:latin typeface="Courier New" panose="02070309020205020404" pitchFamily="49" charset="0"/>
              </a:rPr>
              <a:t>, </a:t>
            </a:r>
            <a:r>
              <a:rPr lang="ko-KR" altLang="en-US" sz="2000" dirty="0">
                <a:solidFill>
                  <a:srgbClr val="008000"/>
                </a:solidFill>
                <a:latin typeface="Courier New" panose="02070309020205020404" pitchFamily="49" charset="0"/>
              </a:rPr>
              <a:t>아래로 이동합니다</a:t>
            </a:r>
            <a:r>
              <a:rPr lang="en-US" altLang="ko-KR" sz="2000" dirty="0">
                <a:solidFill>
                  <a:srgbClr val="008000"/>
                </a:solidFill>
                <a:latin typeface="Courier New" panose="02070309020205020404" pitchFamily="49" charset="0"/>
              </a:rPr>
              <a:t>.</a:t>
            </a:r>
            <a:endParaRPr lang="ko-KR" altLang="en-US" sz="2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ko-KR" alt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                                  </a:t>
            </a:r>
            <a:r>
              <a:rPr lang="en-US" altLang="ko-KR" sz="2000" dirty="0">
                <a:solidFill>
                  <a:srgbClr val="008000"/>
                </a:solidFill>
                <a:latin typeface="Courier New" panose="02070309020205020404" pitchFamily="49" charset="0"/>
              </a:rPr>
              <a:t>#</a:t>
            </a:r>
            <a:r>
              <a:rPr lang="en-US" altLang="ko-KR" sz="2000" dirty="0" err="1">
                <a:solidFill>
                  <a:srgbClr val="008000"/>
                </a:solidFill>
                <a:latin typeface="Courier New" panose="02070309020205020404" pitchFamily="49" charset="0"/>
              </a:rPr>
              <a:t>rotation_range</a:t>
            </a:r>
            <a:r>
              <a:rPr lang="en-US" altLang="ko-KR" sz="2000" dirty="0">
                <a:solidFill>
                  <a:srgbClr val="008000"/>
                </a:solidFill>
                <a:latin typeface="Courier New" panose="02070309020205020404" pitchFamily="49" charset="0"/>
              </a:rPr>
              <a:t>=5,</a:t>
            </a:r>
            <a:endParaRPr lang="en-US" altLang="ko-KR" sz="2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2000" dirty="0">
                <a:solidFill>
                  <a:srgbClr val="000000"/>
                </a:solidFill>
                <a:latin typeface="Courier New" panose="02070309020205020404" pitchFamily="49" charset="0"/>
              </a:rPr>
              <a:t>                                  </a:t>
            </a:r>
            <a:r>
              <a:rPr lang="en-US" altLang="ko-KR" sz="2000" dirty="0">
                <a:solidFill>
                  <a:srgbClr val="008000"/>
                </a:solidFill>
                <a:latin typeface="Courier New" panose="02070309020205020404" pitchFamily="49" charset="0"/>
              </a:rPr>
              <a:t>#</a:t>
            </a:r>
            <a:r>
              <a:rPr lang="en-US" altLang="ko-KR" sz="2000" dirty="0" err="1">
                <a:solidFill>
                  <a:srgbClr val="008000"/>
                </a:solidFill>
                <a:latin typeface="Courier New" panose="02070309020205020404" pitchFamily="49" charset="0"/>
              </a:rPr>
              <a:t>shear_range</a:t>
            </a:r>
            <a:r>
              <a:rPr lang="en-US" altLang="ko-KR" sz="2000" dirty="0">
                <a:solidFill>
                  <a:srgbClr val="008000"/>
                </a:solidFill>
                <a:latin typeface="Courier New" panose="02070309020205020404" pitchFamily="49" charset="0"/>
              </a:rPr>
              <a:t>=0.7,</a:t>
            </a:r>
            <a:endParaRPr lang="en-US" altLang="ko-KR" sz="2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2000" dirty="0">
                <a:solidFill>
                  <a:srgbClr val="000000"/>
                </a:solidFill>
                <a:latin typeface="Courier New" panose="02070309020205020404" pitchFamily="49" charset="0"/>
              </a:rPr>
              <a:t>                                  </a:t>
            </a:r>
            <a:r>
              <a:rPr lang="en-US" altLang="ko-KR" sz="2000" dirty="0">
                <a:solidFill>
                  <a:srgbClr val="008000"/>
                </a:solidFill>
                <a:latin typeface="Courier New" panose="02070309020205020404" pitchFamily="49" charset="0"/>
              </a:rPr>
              <a:t>#</a:t>
            </a:r>
            <a:r>
              <a:rPr lang="en-US" altLang="ko-KR" sz="2000" dirty="0" err="1">
                <a:solidFill>
                  <a:srgbClr val="008000"/>
                </a:solidFill>
                <a:latin typeface="Courier New" panose="02070309020205020404" pitchFamily="49" charset="0"/>
              </a:rPr>
              <a:t>zoom_range</a:t>
            </a:r>
            <a:r>
              <a:rPr lang="en-US" altLang="ko-KR" sz="2000" dirty="0">
                <a:solidFill>
                  <a:srgbClr val="008000"/>
                </a:solidFill>
                <a:latin typeface="Courier New" panose="02070309020205020404" pitchFamily="49" charset="0"/>
              </a:rPr>
              <a:t>=[0.9, 2.2],</a:t>
            </a:r>
            <a:endParaRPr lang="en-US" altLang="ko-KR" sz="2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2000" dirty="0">
                <a:solidFill>
                  <a:srgbClr val="000000"/>
                </a:solidFill>
                <a:latin typeface="Courier New" panose="02070309020205020404" pitchFamily="49" charset="0"/>
              </a:rPr>
              <a:t>                                  </a:t>
            </a:r>
            <a:r>
              <a:rPr lang="en-US" altLang="ko-KR" sz="2000" dirty="0">
                <a:solidFill>
                  <a:srgbClr val="008000"/>
                </a:solidFill>
                <a:latin typeface="Courier New" panose="02070309020205020404" pitchFamily="49" charset="0"/>
              </a:rPr>
              <a:t>#</a:t>
            </a:r>
            <a:r>
              <a:rPr lang="en-US" altLang="ko-KR" sz="2000" dirty="0" err="1">
                <a:solidFill>
                  <a:srgbClr val="008000"/>
                </a:solidFill>
                <a:latin typeface="Courier New" panose="02070309020205020404" pitchFamily="49" charset="0"/>
              </a:rPr>
              <a:t>vertical_flip</a:t>
            </a:r>
            <a:r>
              <a:rPr lang="en-US" altLang="ko-KR" sz="2000" dirty="0">
                <a:solidFill>
                  <a:srgbClr val="008000"/>
                </a:solidFill>
                <a:latin typeface="Courier New" panose="02070309020205020404" pitchFamily="49" charset="0"/>
              </a:rPr>
              <a:t>=True,</a:t>
            </a:r>
            <a:endParaRPr lang="en-US" altLang="ko-KR" sz="2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2000" dirty="0">
                <a:solidFill>
                  <a:srgbClr val="000000"/>
                </a:solidFill>
                <a:latin typeface="Courier New" panose="02070309020205020404" pitchFamily="49" charset="0"/>
              </a:rPr>
              <a:t>                                  </a:t>
            </a:r>
            <a:r>
              <a:rPr lang="en-US" altLang="ko-KR" sz="2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fill_mode</a:t>
            </a:r>
            <a:r>
              <a:rPr lang="en-US" altLang="ko-KR" sz="200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US" altLang="ko-KR" sz="2000" dirty="0">
                <a:solidFill>
                  <a:srgbClr val="A31515"/>
                </a:solidFill>
                <a:latin typeface="Courier New" panose="02070309020205020404" pitchFamily="49" charset="0"/>
              </a:rPr>
              <a:t>'nearest'</a:t>
            </a:r>
            <a:r>
              <a:rPr lang="en-US" altLang="ko-KR" sz="20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  <a:endParaRPr lang="en-US" altLang="ko-KR" sz="20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3" name="제목 1"/>
          <p:cNvSpPr txBox="1">
            <a:spLocks/>
          </p:cNvSpPr>
          <p:nvPr/>
        </p:nvSpPr>
        <p:spPr>
          <a:xfrm>
            <a:off x="457200" y="404664"/>
            <a:ext cx="82296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dirty="0" smtClean="0">
                <a:solidFill>
                  <a:schemeClr val="accent3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데이터</a:t>
            </a:r>
            <a:r>
              <a:rPr lang="en-US" altLang="ko-KR" sz="3600" dirty="0" smtClean="0">
                <a:solidFill>
                  <a:schemeClr val="accent3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ko-KR" altLang="en-US" sz="3600" dirty="0" smtClean="0">
                <a:solidFill>
                  <a:schemeClr val="accent3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확대</a:t>
            </a:r>
            <a:endParaRPr lang="ko-KR" altLang="en-US" sz="3600" dirty="0">
              <a:solidFill>
                <a:schemeClr val="accent3">
                  <a:lumMod val="50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69112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404664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ko-KR" sz="3600" dirty="0" smtClean="0">
                <a:solidFill>
                  <a:schemeClr val="accent3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Contents</a:t>
            </a:r>
            <a:endParaRPr lang="ko-KR" altLang="en-US" sz="3600" dirty="0">
              <a:solidFill>
                <a:schemeClr val="accent3">
                  <a:lumMod val="50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79512" y="1916832"/>
            <a:ext cx="8784976" cy="4176464"/>
          </a:xfrm>
        </p:spPr>
        <p:txBody>
          <a:bodyPr>
            <a:normAutofit/>
          </a:bodyPr>
          <a:lstStyle/>
          <a:p>
            <a:r>
              <a:rPr lang="en-US" altLang="ko-KR" sz="28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Convolution Layer in CNN</a:t>
            </a:r>
          </a:p>
          <a:p>
            <a:endParaRPr lang="en-US" altLang="ko-KR" sz="28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ko-KR" sz="28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Pooling Layer in CNN </a:t>
            </a:r>
          </a:p>
          <a:p>
            <a:pPr marL="0" indent="0">
              <a:buNone/>
            </a:pPr>
            <a:endParaRPr lang="en-US" altLang="ko-KR" sz="2800" dirty="0" smtClean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ko-KR" sz="28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CNN Applications</a:t>
            </a:r>
          </a:p>
          <a:p>
            <a:endParaRPr lang="en-US" altLang="ko-KR" sz="28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ko-KR" sz="28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Practice with </a:t>
            </a:r>
            <a:r>
              <a:rPr lang="en-US" altLang="ko-KR" sz="28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Alzheimer’s </a:t>
            </a:r>
            <a:r>
              <a:rPr lang="en-US" altLang="ko-KR" sz="28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Disease Dataset</a:t>
            </a:r>
          </a:p>
          <a:p>
            <a:endParaRPr lang="en-US" altLang="ko-KR" sz="2800" dirty="0" smtClean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0430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18" y="836711"/>
            <a:ext cx="8725746" cy="4972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216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컨볼루션층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764704"/>
            <a:ext cx="8784976" cy="5832648"/>
          </a:xfrm>
        </p:spPr>
        <p:txBody>
          <a:bodyPr/>
          <a:lstStyle/>
          <a:p>
            <a:r>
              <a:rPr lang="ko-KR" altLang="en-US" dirty="0" err="1" smtClean="0"/>
              <a:t>컨볼루션</a:t>
            </a:r>
            <a:r>
              <a:rPr lang="ko-KR" altLang="en-US" dirty="0" smtClean="0"/>
              <a:t> 연산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컨볼루션은</a:t>
            </a:r>
            <a:r>
              <a:rPr lang="ko-KR" altLang="en-US" dirty="0" smtClean="0"/>
              <a:t> 해당하는 요소끼리 곱하고 결과를 모두 더하는 선형 연산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식 </a:t>
            </a:r>
            <a:r>
              <a:rPr lang="en-US" altLang="ko-KR" dirty="0" smtClean="0"/>
              <a:t>(4.10)</a:t>
            </a:r>
            <a:r>
              <a:rPr lang="ko-KR" altLang="en-US" dirty="0" smtClean="0"/>
              <a:t>과 식 </a:t>
            </a:r>
            <a:r>
              <a:rPr lang="en-US" altLang="ko-KR" dirty="0" smtClean="0"/>
              <a:t>(4.11)</a:t>
            </a:r>
            <a:r>
              <a:rPr lang="ko-KR" altLang="en-US" dirty="0" smtClean="0"/>
              <a:t>에서  </a:t>
            </a:r>
            <a:r>
              <a:rPr lang="en-US" altLang="ko-KR" i="1" dirty="0" smtClean="0">
                <a:latin typeface="Times New Roman" pitchFamily="18" charset="0"/>
                <a:cs typeface="Times New Roman" pitchFamily="18" charset="0"/>
              </a:rPr>
              <a:t>u</a:t>
            </a:r>
            <a:r>
              <a:rPr lang="ko-KR" altLang="en-US" dirty="0" smtClean="0">
                <a:latin typeface="Times New Roman" pitchFamily="18" charset="0"/>
                <a:cs typeface="Times New Roman" pitchFamily="18" charset="0"/>
              </a:rPr>
              <a:t>는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ko-KR" altLang="en-US" dirty="0" err="1" smtClean="0">
                <a:latin typeface="Times New Roman" pitchFamily="18" charset="0"/>
                <a:cs typeface="Times New Roman" pitchFamily="18" charset="0"/>
              </a:rPr>
              <a:t>커널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altLang="ko-KR" i="1" dirty="0" smtClean="0">
                <a:latin typeface="Times New Roman" pitchFamily="18" charset="0"/>
                <a:cs typeface="Times New Roman" pitchFamily="18" charset="0"/>
              </a:rPr>
              <a:t>z</a:t>
            </a:r>
            <a:r>
              <a:rPr lang="ko-KR" altLang="en-US" dirty="0" smtClean="0">
                <a:latin typeface="Times New Roman" pitchFamily="18" charset="0"/>
                <a:cs typeface="Times New Roman" pitchFamily="18" charset="0"/>
              </a:rPr>
              <a:t>는 입력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altLang="ko-KR" i="1" dirty="0" smtClean="0">
                <a:latin typeface="Times New Roman" pitchFamily="18" charset="0"/>
                <a:cs typeface="Times New Roman" pitchFamily="18" charset="0"/>
              </a:rPr>
              <a:t>s</a:t>
            </a:r>
            <a:r>
              <a:rPr lang="ko-KR" altLang="en-US" dirty="0" smtClean="0">
                <a:latin typeface="Times New Roman" pitchFamily="18" charset="0"/>
                <a:cs typeface="Times New Roman" pitchFamily="18" charset="0"/>
              </a:rPr>
              <a:t>는 </a:t>
            </a:r>
            <a:r>
              <a:rPr lang="ko-KR" altLang="en-US" dirty="0" smtClean="0"/>
              <a:t>출력</a:t>
            </a:r>
            <a:r>
              <a:rPr lang="en-US" altLang="ko-KR" dirty="0" smtClean="0"/>
              <a:t>(</a:t>
            </a:r>
            <a:r>
              <a:rPr lang="ko-KR" altLang="en-US" dirty="0" smtClean="0"/>
              <a:t>특징 </a:t>
            </a:r>
            <a:r>
              <a:rPr lang="ko-KR" altLang="en-US" dirty="0" err="1" smtClean="0"/>
              <a:t>맵</a:t>
            </a:r>
            <a:r>
              <a:rPr lang="en-US" altLang="ko-KR" dirty="0" smtClean="0"/>
              <a:t>)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3986910"/>
            <a:ext cx="7608416" cy="25242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117" y="1988840"/>
            <a:ext cx="5688632" cy="7700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117" y="2989323"/>
            <a:ext cx="5760640" cy="678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397412" y="2145263"/>
            <a:ext cx="1440160" cy="4572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en-US" altLang="ko-KR" dirty="0" smtClean="0"/>
              <a:t>1</a:t>
            </a:r>
            <a:r>
              <a:rPr lang="ko-KR" altLang="en-US" dirty="0" smtClean="0"/>
              <a:t>차원 입력</a:t>
            </a:r>
          </a:p>
        </p:txBody>
      </p:sp>
      <p:cxnSp>
        <p:nvCxnSpPr>
          <p:cNvPr id="6" name="직선 화살표 연결선 5"/>
          <p:cNvCxnSpPr>
            <a:stCxn id="4" idx="1"/>
          </p:cNvCxnSpPr>
          <p:nvPr/>
        </p:nvCxnSpPr>
        <p:spPr>
          <a:xfrm flipH="1">
            <a:off x="6732240" y="2373863"/>
            <a:ext cx="665172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397412" y="3082483"/>
            <a:ext cx="1440160" cy="4572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en-US" altLang="ko-KR" dirty="0" smtClean="0"/>
              <a:t>2</a:t>
            </a:r>
            <a:r>
              <a:rPr lang="ko-KR" altLang="en-US" dirty="0" smtClean="0"/>
              <a:t>차원 입력</a:t>
            </a:r>
          </a:p>
        </p:txBody>
      </p:sp>
      <p:cxnSp>
        <p:nvCxnSpPr>
          <p:cNvPr id="11" name="직선 화살표 연결선 10"/>
          <p:cNvCxnSpPr>
            <a:stCxn id="10" idx="1"/>
          </p:cNvCxnSpPr>
          <p:nvPr/>
        </p:nvCxnSpPr>
        <p:spPr>
          <a:xfrm flipH="1">
            <a:off x="6732240" y="3311083"/>
            <a:ext cx="665172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1148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컨볼루션층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764704"/>
            <a:ext cx="8784976" cy="5832648"/>
          </a:xfrm>
        </p:spPr>
        <p:txBody>
          <a:bodyPr/>
          <a:lstStyle/>
          <a:p>
            <a:r>
              <a:rPr lang="ko-KR" altLang="en-US" dirty="0" smtClean="0"/>
              <a:t>덧대기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가장자리에서 입력이 줄어드는 효과 방지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  <a:p>
            <a:r>
              <a:rPr lang="ko-KR" altLang="en-US" dirty="0" smtClean="0"/>
              <a:t>바이어스 추가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628800"/>
            <a:ext cx="5106113" cy="18271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4149080"/>
            <a:ext cx="7072858" cy="24029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81864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컨볼루션층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764704"/>
            <a:ext cx="8784976" cy="5832648"/>
          </a:xfrm>
        </p:spPr>
        <p:txBody>
          <a:bodyPr/>
          <a:lstStyle/>
          <a:p>
            <a:r>
              <a:rPr lang="ko-KR" altLang="en-US" dirty="0" err="1" smtClean="0"/>
              <a:t>컨볼루션</a:t>
            </a:r>
            <a:r>
              <a:rPr lang="ko-KR" altLang="en-US" dirty="0" smtClean="0"/>
              <a:t> 연산에 따른 </a:t>
            </a:r>
            <a:r>
              <a:rPr lang="en-US" altLang="ko-KR" dirty="0" smtClean="0"/>
              <a:t>CNN</a:t>
            </a:r>
            <a:r>
              <a:rPr lang="ko-KR" altLang="en-US" dirty="0" smtClean="0"/>
              <a:t>의 특성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이동에 </a:t>
            </a:r>
            <a:r>
              <a:rPr lang="ko-KR" altLang="en-US" dirty="0" err="1" smtClean="0"/>
              <a:t>동변</a:t>
            </a:r>
            <a:r>
              <a:rPr lang="en-US" altLang="ko-KR" dirty="0" smtClean="0"/>
              <a:t>(</a:t>
            </a:r>
            <a:r>
              <a:rPr lang="ko-KR" altLang="en-US" dirty="0" smtClean="0"/>
              <a:t>신호가 이동하면 이동 정보가 그대로 특징 </a:t>
            </a:r>
            <a:r>
              <a:rPr lang="ko-KR" altLang="en-US" dirty="0" err="1" smtClean="0"/>
              <a:t>맵에</a:t>
            </a:r>
            <a:r>
              <a:rPr lang="ko-KR" altLang="en-US" dirty="0" smtClean="0"/>
              <a:t> 반영</a:t>
            </a:r>
            <a:r>
              <a:rPr lang="en-US" altLang="ko-KR" dirty="0" smtClean="0"/>
              <a:t>) </a:t>
            </a:r>
            <a:r>
              <a:rPr lang="en-US" altLang="ko-KR" dirty="0" smtClean="0">
                <a:sym typeface="Wingdings" pitchFamily="2" charset="2"/>
              </a:rPr>
              <a:t> </a:t>
            </a:r>
            <a:r>
              <a:rPr lang="ko-KR" altLang="en-US" dirty="0" smtClean="0">
                <a:sym typeface="Wingdings" pitchFamily="2" charset="2"/>
              </a:rPr>
              <a:t>영상 인식에서 물체 이동이나 음성 인식에서 발음 지연에 효과적으로 대처</a:t>
            </a:r>
            <a:endParaRPr lang="en-US" altLang="ko-KR" dirty="0" smtClean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 smtClean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 smtClean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 lvl="2">
              <a:lnSpc>
                <a:spcPct val="150000"/>
              </a:lnSpc>
            </a:pPr>
            <a:endParaRPr lang="en-US" altLang="ko-KR" dirty="0" smtClean="0"/>
          </a:p>
          <a:p>
            <a:pPr lvl="1"/>
            <a:endParaRPr lang="en-US" altLang="ko-KR" dirty="0"/>
          </a:p>
          <a:p>
            <a:pPr marL="266700" lvl="1" indent="0">
              <a:buNone/>
            </a:pPr>
            <a:endParaRPr lang="en-US" altLang="ko-KR" dirty="0" smtClean="0"/>
          </a:p>
          <a:p>
            <a:endParaRPr lang="en-US" altLang="ko-KR" dirty="0" smtClean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204864"/>
            <a:ext cx="2931592" cy="19800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878212" y="5081037"/>
            <a:ext cx="1422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(-0.5, 0, 0.5)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115616" y="5440407"/>
            <a:ext cx="2369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=&gt; </a:t>
            </a:r>
            <a:r>
              <a:rPr lang="ko-KR" altLang="en-US" dirty="0" smtClean="0"/>
              <a:t>이미지 </a:t>
            </a:r>
            <a:r>
              <a:rPr lang="ko-KR" altLang="en-US" dirty="0" err="1" smtClean="0"/>
              <a:t>엣지</a:t>
            </a:r>
            <a:r>
              <a:rPr lang="ko-KR" altLang="en-US" dirty="0" smtClean="0"/>
              <a:t> 추출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485175" y="3010222"/>
            <a:ext cx="1826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=&gt; </a:t>
            </a:r>
            <a:r>
              <a:rPr lang="ko-KR" altLang="en-US" dirty="0" err="1" smtClean="0"/>
              <a:t>스무딩</a:t>
            </a:r>
            <a:r>
              <a:rPr lang="ko-KR" altLang="en-US" dirty="0" smtClean="0"/>
              <a:t> 효과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32370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컨볼루션층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764704"/>
            <a:ext cx="8784976" cy="5832648"/>
          </a:xfrm>
        </p:spPr>
        <p:txBody>
          <a:bodyPr/>
          <a:lstStyle/>
          <a:p>
            <a:r>
              <a:rPr lang="ko-KR" altLang="en-US" dirty="0" smtClean="0"/>
              <a:t>다중 특징 </a:t>
            </a:r>
            <a:r>
              <a:rPr lang="ko-KR" altLang="en-US" dirty="0" err="1" smtClean="0"/>
              <a:t>맵</a:t>
            </a:r>
            <a:r>
              <a:rPr lang="ko-KR" altLang="en-US" dirty="0" smtClean="0"/>
              <a:t> 추출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커널의</a:t>
            </a:r>
            <a:r>
              <a:rPr lang="ko-KR" altLang="en-US" dirty="0" smtClean="0"/>
              <a:t> 값에 따라 </a:t>
            </a:r>
            <a:r>
              <a:rPr lang="ko-KR" altLang="en-US" dirty="0" err="1" smtClean="0"/>
              <a:t>커널이</a:t>
            </a:r>
            <a:r>
              <a:rPr lang="ko-KR" altLang="en-US" dirty="0" smtClean="0"/>
              <a:t> 추출하는 특징이 달라짐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예</a:t>
            </a:r>
            <a:r>
              <a:rPr lang="en-US" altLang="ko-KR" dirty="0" smtClean="0"/>
              <a:t>)                </a:t>
            </a:r>
            <a:r>
              <a:rPr lang="ko-KR" altLang="en-US" dirty="0" smtClean="0"/>
              <a:t>수직방향</a:t>
            </a:r>
            <a:r>
              <a:rPr lang="en-US" altLang="ko-KR" dirty="0" smtClean="0"/>
              <a:t>,                    </a:t>
            </a:r>
            <a:r>
              <a:rPr lang="ko-KR" altLang="en-US" dirty="0" smtClean="0"/>
              <a:t>수평방향 에지 추출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r>
              <a:rPr lang="ko-KR" altLang="en-US" dirty="0" smtClean="0"/>
              <a:t>따라서 하나의 </a:t>
            </a:r>
            <a:r>
              <a:rPr lang="ko-KR" altLang="en-US" dirty="0" err="1" smtClean="0"/>
              <a:t>커널만</a:t>
            </a:r>
            <a:r>
              <a:rPr lang="ko-KR" altLang="en-US" dirty="0" smtClean="0"/>
              <a:t> 사용하면 너무 빈약한 특징이 추출됨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[</a:t>
            </a:r>
            <a:r>
              <a:rPr lang="ko-KR" altLang="en-US" dirty="0" smtClean="0"/>
              <a:t>그림 </a:t>
            </a:r>
            <a:r>
              <a:rPr lang="en-US" altLang="ko-KR" dirty="0" smtClean="0"/>
              <a:t>4-10]</a:t>
            </a:r>
            <a:r>
              <a:rPr lang="ko-KR" altLang="en-US" dirty="0" smtClean="0"/>
              <a:t>은 </a:t>
            </a:r>
            <a:r>
              <a:rPr lang="en-US" altLang="ko-KR" dirty="0" smtClean="0"/>
              <a:t>3</a:t>
            </a:r>
            <a:r>
              <a:rPr lang="ko-KR" altLang="en-US" dirty="0" smtClean="0"/>
              <a:t>개 </a:t>
            </a:r>
            <a:r>
              <a:rPr lang="ko-KR" altLang="en-US" dirty="0" err="1" smtClean="0"/>
              <a:t>커널을</a:t>
            </a:r>
            <a:r>
              <a:rPr lang="ko-KR" altLang="en-US" dirty="0" smtClean="0"/>
              <a:t> 사용하여 </a:t>
            </a:r>
            <a:r>
              <a:rPr lang="en-US" altLang="ko-KR" dirty="0" smtClean="0"/>
              <a:t>3</a:t>
            </a:r>
            <a:r>
              <a:rPr lang="ko-KR" altLang="en-US" dirty="0" smtClean="0"/>
              <a:t>개 특징 </a:t>
            </a:r>
            <a:r>
              <a:rPr lang="ko-KR" altLang="en-US" dirty="0" err="1" smtClean="0"/>
              <a:t>맵을</a:t>
            </a:r>
            <a:r>
              <a:rPr lang="ko-KR" altLang="en-US" dirty="0" smtClean="0"/>
              <a:t> 추출하는 상황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실제로는 수십</a:t>
            </a:r>
            <a:r>
              <a:rPr lang="en-US" altLang="ko-KR" dirty="0" smtClean="0"/>
              <a:t>~</a:t>
            </a:r>
            <a:r>
              <a:rPr lang="ko-KR" altLang="en-US" dirty="0" smtClean="0"/>
              <a:t>수백 개의 </a:t>
            </a:r>
            <a:r>
              <a:rPr lang="ko-KR" altLang="en-US" dirty="0" err="1" smtClean="0"/>
              <a:t>커널을</a:t>
            </a:r>
            <a:r>
              <a:rPr lang="ko-KR" altLang="en-US" dirty="0" smtClean="0"/>
              <a:t> 사용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marL="266700" lvl="1" indent="0">
              <a:buNone/>
            </a:pPr>
            <a:endParaRPr lang="en-US" altLang="ko-KR" dirty="0" smtClean="0"/>
          </a:p>
          <a:p>
            <a:pPr lvl="1"/>
            <a:endParaRPr lang="en-US" altLang="ko-KR" dirty="0"/>
          </a:p>
          <a:p>
            <a:pPr marL="266700" lvl="1" indent="0">
              <a:buNone/>
            </a:pPr>
            <a:endParaRPr lang="en-US" altLang="ko-KR" dirty="0" smtClean="0"/>
          </a:p>
          <a:p>
            <a:endParaRPr lang="en-US" altLang="ko-KR" dirty="0" smtClean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628800"/>
            <a:ext cx="984414" cy="5760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1633719"/>
            <a:ext cx="1246133" cy="571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39" y="3525908"/>
            <a:ext cx="4468499" cy="297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40982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11457</TotalTime>
  <Words>989</Words>
  <Application>Microsoft Office PowerPoint</Application>
  <PresentationFormat>화면 슬라이드 쇼(4:3)</PresentationFormat>
  <Paragraphs>302</Paragraphs>
  <Slides>31</Slides>
  <Notes>7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40" baseType="lpstr">
      <vt:lpstr>궁서</vt:lpstr>
      <vt:lpstr>맑은 고딕</vt:lpstr>
      <vt:lpstr>Arial</vt:lpstr>
      <vt:lpstr>Calibri</vt:lpstr>
      <vt:lpstr>Cambria Math</vt:lpstr>
      <vt:lpstr>Courier New</vt:lpstr>
      <vt:lpstr>Times New Roman</vt:lpstr>
      <vt:lpstr>Wingdings</vt:lpstr>
      <vt:lpstr>Office 테마</vt:lpstr>
      <vt:lpstr>Convolutional Neural Network</vt:lpstr>
      <vt:lpstr>PowerPoint 프레젠테이션</vt:lpstr>
      <vt:lpstr>PowerPoint 프레젠테이션</vt:lpstr>
      <vt:lpstr>Contents</vt:lpstr>
      <vt:lpstr>PowerPoint 프레젠테이션</vt:lpstr>
      <vt:lpstr>컨볼루션층</vt:lpstr>
      <vt:lpstr>컨볼루션층</vt:lpstr>
      <vt:lpstr>컨볼루션층</vt:lpstr>
      <vt:lpstr>컨볼루션층</vt:lpstr>
      <vt:lpstr>PowerPoint 프레젠테이션</vt:lpstr>
      <vt:lpstr>Contents</vt:lpstr>
      <vt:lpstr>4.3.2 풀링층</vt:lpstr>
      <vt:lpstr>4.3.2 풀링층</vt:lpstr>
      <vt:lpstr>PowerPoint 프레젠테이션</vt:lpstr>
      <vt:lpstr>전체 구조</vt:lpstr>
      <vt:lpstr>PowerPoint 프레젠테이션</vt:lpstr>
      <vt:lpstr>딥러닝은 왜 강력한가?</vt:lpstr>
      <vt:lpstr>PowerPoint 프레젠테이션</vt:lpstr>
      <vt:lpstr>딥러닝은 왜 강력한가?</vt:lpstr>
      <vt:lpstr>과소적합과 과잉적합</vt:lpstr>
      <vt:lpstr>과소적합과 과잉적합</vt:lpstr>
      <vt:lpstr>Contents</vt:lpstr>
      <vt:lpstr>의료 영상 이미지 판독</vt:lpstr>
      <vt:lpstr>딥러닝 기반의 신약 후보 물질 발굴</vt:lpstr>
      <vt:lpstr>PowerPoint 프레젠테이션</vt:lpstr>
      <vt:lpstr>PowerPoint 프레젠테이션</vt:lpstr>
      <vt:lpstr>Contents</vt:lpstr>
      <vt:lpstr>PowerPoint 프레젠테이션</vt:lpstr>
      <vt:lpstr>Data Imbalance</vt:lpstr>
      <vt:lpstr>데이터 확대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Generation of Tag-based Profiles for Clustering Users in a Social Music Site</dc:title>
  <dc:creator>Windows 사용자</dc:creator>
  <cp:lastModifiedBy>infostat77</cp:lastModifiedBy>
  <cp:revision>566</cp:revision>
  <cp:lastPrinted>2020-07-17T05:51:22Z</cp:lastPrinted>
  <dcterms:created xsi:type="dcterms:W3CDTF">2012-02-27T05:20:48Z</dcterms:created>
  <dcterms:modified xsi:type="dcterms:W3CDTF">2020-11-05T09:24:57Z</dcterms:modified>
</cp:coreProperties>
</file>